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3"/>
  </p:notesMasterIdLst>
  <p:handoutMasterIdLst>
    <p:handoutMasterId r:id="rId54"/>
  </p:handoutMasterIdLst>
  <p:sldIdLst>
    <p:sldId id="318" r:id="rId2"/>
    <p:sldId id="332" r:id="rId3"/>
    <p:sldId id="328" r:id="rId4"/>
    <p:sldId id="326" r:id="rId5"/>
    <p:sldId id="258" r:id="rId6"/>
    <p:sldId id="316" r:id="rId7"/>
    <p:sldId id="317" r:id="rId8"/>
    <p:sldId id="262" r:id="rId9"/>
    <p:sldId id="263" r:id="rId10"/>
    <p:sldId id="264" r:id="rId11"/>
    <p:sldId id="329" r:id="rId12"/>
    <p:sldId id="320" r:id="rId13"/>
    <p:sldId id="260" r:id="rId14"/>
    <p:sldId id="266" r:id="rId15"/>
    <p:sldId id="319" r:id="rId16"/>
    <p:sldId id="322" r:id="rId17"/>
    <p:sldId id="269" r:id="rId18"/>
    <p:sldId id="325" r:id="rId19"/>
    <p:sldId id="259" r:id="rId20"/>
    <p:sldId id="275" r:id="rId21"/>
    <p:sldId id="279" r:id="rId22"/>
    <p:sldId id="277" r:id="rId23"/>
    <p:sldId id="286" r:id="rId24"/>
    <p:sldId id="278" r:id="rId25"/>
    <p:sldId id="287" r:id="rId26"/>
    <p:sldId id="288" r:id="rId27"/>
    <p:sldId id="290" r:id="rId28"/>
    <p:sldId id="321" r:id="rId29"/>
    <p:sldId id="308" r:id="rId30"/>
    <p:sldId id="309" r:id="rId31"/>
    <p:sldId id="280" r:id="rId32"/>
    <p:sldId id="310" r:id="rId33"/>
    <p:sldId id="282" r:id="rId34"/>
    <p:sldId id="283" r:id="rId35"/>
    <p:sldId id="330" r:id="rId36"/>
    <p:sldId id="311" r:id="rId37"/>
    <p:sldId id="312" r:id="rId38"/>
    <p:sldId id="313" r:id="rId39"/>
    <p:sldId id="270" r:id="rId40"/>
    <p:sldId id="323" r:id="rId41"/>
    <p:sldId id="301" r:id="rId42"/>
    <p:sldId id="302" r:id="rId43"/>
    <p:sldId id="271" r:id="rId44"/>
    <p:sldId id="303" r:id="rId45"/>
    <p:sldId id="304" r:id="rId46"/>
    <p:sldId id="292" r:id="rId47"/>
    <p:sldId id="324" r:id="rId48"/>
    <p:sldId id="296" r:id="rId49"/>
    <p:sldId id="297" r:id="rId50"/>
    <p:sldId id="333" r:id="rId51"/>
    <p:sldId id="33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693" autoAdjust="0"/>
    <p:restoredTop sz="86400" autoAdjust="0"/>
  </p:normalViewPr>
  <p:slideViewPr>
    <p:cSldViewPr>
      <p:cViewPr>
        <p:scale>
          <a:sx n="97" d="100"/>
          <a:sy n="97" d="100"/>
        </p:scale>
        <p:origin x="-19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5730D-D3CC-45A2-A233-CBB7E97EE75F}"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en-CA"/>
        </a:p>
      </dgm:t>
    </dgm:pt>
    <dgm:pt modelId="{DD9CFBE0-D942-491A-81A6-A2B438BE448E}">
      <dgm:prSet custT="1"/>
      <dgm:spPr/>
      <dgm:t>
        <a:bodyPr/>
        <a:lstStyle/>
        <a:p>
          <a:pPr rtl="0"/>
          <a:r>
            <a:rPr lang="en-CA" sz="1600" b="1" dirty="0" smtClean="0"/>
            <a:t>Financial Assistance</a:t>
          </a:r>
          <a:endParaRPr lang="en-CA" sz="1600" b="1" dirty="0"/>
        </a:p>
      </dgm:t>
    </dgm:pt>
    <dgm:pt modelId="{112BB843-7661-4992-92F6-489BA9996841}" type="parTrans" cxnId="{B43F7F39-8EEB-416F-917E-CD57FE1A71F1}">
      <dgm:prSet/>
      <dgm:spPr/>
      <dgm:t>
        <a:bodyPr/>
        <a:lstStyle/>
        <a:p>
          <a:endParaRPr lang="en-CA"/>
        </a:p>
      </dgm:t>
    </dgm:pt>
    <dgm:pt modelId="{9419E75C-D847-4993-B104-7B10BE9F4EFF}" type="sibTrans" cxnId="{B43F7F39-8EEB-416F-917E-CD57FE1A71F1}">
      <dgm:prSet/>
      <dgm:spPr/>
      <dgm:t>
        <a:bodyPr/>
        <a:lstStyle/>
        <a:p>
          <a:endParaRPr lang="en-CA"/>
        </a:p>
      </dgm:t>
    </dgm:pt>
    <dgm:pt modelId="{21698CD3-D418-4246-8E7C-210941ECD273}">
      <dgm:prSet custT="1"/>
      <dgm:spPr/>
      <dgm:t>
        <a:bodyPr/>
        <a:lstStyle/>
        <a:p>
          <a:pPr rtl="0"/>
          <a:r>
            <a:rPr lang="en-CA" sz="1100" b="1" dirty="0" smtClean="0"/>
            <a:t>Income assistance for basic needs and shelter</a:t>
          </a:r>
          <a:endParaRPr lang="en-CA" sz="1100" b="1" dirty="0"/>
        </a:p>
      </dgm:t>
    </dgm:pt>
    <dgm:pt modelId="{F7A08FE0-0D8D-47C1-BFE1-D49F6CBF51C6}" type="parTrans" cxnId="{24444CF7-4B39-492E-96C3-2E9BD1903BA3}">
      <dgm:prSet/>
      <dgm:spPr/>
      <dgm:t>
        <a:bodyPr/>
        <a:lstStyle/>
        <a:p>
          <a:endParaRPr lang="en-CA"/>
        </a:p>
      </dgm:t>
    </dgm:pt>
    <dgm:pt modelId="{A1C85655-3FF9-417B-9B3C-D821984B0B6D}" type="sibTrans" cxnId="{24444CF7-4B39-492E-96C3-2E9BD1903BA3}">
      <dgm:prSet/>
      <dgm:spPr/>
      <dgm:t>
        <a:bodyPr/>
        <a:lstStyle/>
        <a:p>
          <a:endParaRPr lang="en-CA"/>
        </a:p>
      </dgm:t>
    </dgm:pt>
    <dgm:pt modelId="{B6E3B8CD-568D-4B8E-9AC9-A68E2377E9BA}">
      <dgm:prSet custT="1"/>
      <dgm:spPr/>
      <dgm:t>
        <a:bodyPr/>
        <a:lstStyle/>
        <a:p>
          <a:pPr rtl="0"/>
          <a:r>
            <a:rPr lang="en-CA" sz="1100" b="1" dirty="0" smtClean="0"/>
            <a:t>Benefits prescribed by regulations</a:t>
          </a:r>
          <a:endParaRPr lang="en-CA" sz="1100" b="1" dirty="0"/>
        </a:p>
      </dgm:t>
    </dgm:pt>
    <dgm:pt modelId="{73EEE432-F361-44D2-A7D8-AF2A8CB5185D}" type="parTrans" cxnId="{3B9F1C89-DCDE-474A-9BB8-BF5318575762}">
      <dgm:prSet/>
      <dgm:spPr/>
      <dgm:t>
        <a:bodyPr/>
        <a:lstStyle/>
        <a:p>
          <a:endParaRPr lang="en-CA"/>
        </a:p>
      </dgm:t>
    </dgm:pt>
    <dgm:pt modelId="{4BF4DAC0-DA04-4814-8E5C-A4EF568F3D1C}" type="sibTrans" cxnId="{3B9F1C89-DCDE-474A-9BB8-BF5318575762}">
      <dgm:prSet/>
      <dgm:spPr/>
      <dgm:t>
        <a:bodyPr/>
        <a:lstStyle/>
        <a:p>
          <a:endParaRPr lang="en-CA"/>
        </a:p>
      </dgm:t>
    </dgm:pt>
    <dgm:pt modelId="{99AF55ED-BB43-4F58-9B48-558A740EEC17}">
      <dgm:prSet custT="1"/>
      <dgm:spPr/>
      <dgm:t>
        <a:bodyPr/>
        <a:lstStyle/>
        <a:p>
          <a:pPr rtl="0"/>
          <a:r>
            <a:rPr lang="en-CA" sz="1100" b="1" dirty="0" smtClean="0"/>
            <a:t>Emergency assistance</a:t>
          </a:r>
          <a:endParaRPr lang="en-CA" sz="1100" b="1" dirty="0"/>
        </a:p>
      </dgm:t>
    </dgm:pt>
    <dgm:pt modelId="{7212C618-ECA7-42CA-A7C8-E4A8CD1A55FB}" type="parTrans" cxnId="{C9C6E9FE-848A-460D-9C70-7F0E4FFA26B8}">
      <dgm:prSet/>
      <dgm:spPr/>
      <dgm:t>
        <a:bodyPr/>
        <a:lstStyle/>
        <a:p>
          <a:endParaRPr lang="en-CA"/>
        </a:p>
      </dgm:t>
    </dgm:pt>
    <dgm:pt modelId="{AF7C0DEC-CFA6-4254-82B6-07A5F1957398}" type="sibTrans" cxnId="{C9C6E9FE-848A-460D-9C70-7F0E4FFA26B8}">
      <dgm:prSet/>
      <dgm:spPr/>
      <dgm:t>
        <a:bodyPr/>
        <a:lstStyle/>
        <a:p>
          <a:endParaRPr lang="en-CA"/>
        </a:p>
      </dgm:t>
    </dgm:pt>
    <dgm:pt modelId="{90338F02-FB74-4328-B6B8-49E7DDAA62B0}">
      <dgm:prSet custT="1"/>
      <dgm:spPr/>
      <dgm:t>
        <a:bodyPr/>
        <a:lstStyle/>
        <a:p>
          <a:pPr rtl="0"/>
          <a:r>
            <a:rPr lang="en-CA" sz="1100" b="1" dirty="0" smtClean="0"/>
            <a:t>Temporary Care assistance</a:t>
          </a:r>
          <a:endParaRPr lang="en-CA" sz="1100" b="1" dirty="0"/>
        </a:p>
      </dgm:t>
    </dgm:pt>
    <dgm:pt modelId="{7B6416D5-2767-45BE-84BE-C8B8A60F17E9}" type="parTrans" cxnId="{FD796155-D9A7-4175-B2B1-BA83CB4112F0}">
      <dgm:prSet/>
      <dgm:spPr/>
      <dgm:t>
        <a:bodyPr/>
        <a:lstStyle/>
        <a:p>
          <a:endParaRPr lang="en-CA"/>
        </a:p>
      </dgm:t>
    </dgm:pt>
    <dgm:pt modelId="{5C511B63-BF1C-46A2-9282-530FBA267772}" type="sibTrans" cxnId="{FD796155-D9A7-4175-B2B1-BA83CB4112F0}">
      <dgm:prSet/>
      <dgm:spPr/>
      <dgm:t>
        <a:bodyPr/>
        <a:lstStyle/>
        <a:p>
          <a:endParaRPr lang="en-CA"/>
        </a:p>
      </dgm:t>
    </dgm:pt>
    <dgm:pt modelId="{D8AFC857-68DF-45C2-816E-EFF3D257510F}">
      <dgm:prSet custT="1"/>
      <dgm:spPr/>
      <dgm:t>
        <a:bodyPr/>
        <a:lstStyle/>
        <a:p>
          <a:pPr rtl="0"/>
          <a:r>
            <a:rPr lang="en-CA" sz="1600" b="1" dirty="0" smtClean="0"/>
            <a:t>Employment Assistance</a:t>
          </a:r>
          <a:endParaRPr lang="en-CA" sz="1600" b="1" dirty="0"/>
        </a:p>
      </dgm:t>
    </dgm:pt>
    <dgm:pt modelId="{5E15C09C-C3F0-4031-B2C4-104FEF6FABB5}" type="parTrans" cxnId="{E5A42132-8AF0-4720-A871-9F616FFB3122}">
      <dgm:prSet/>
      <dgm:spPr/>
      <dgm:t>
        <a:bodyPr/>
        <a:lstStyle/>
        <a:p>
          <a:endParaRPr lang="en-CA"/>
        </a:p>
      </dgm:t>
    </dgm:pt>
    <dgm:pt modelId="{FBB42F3B-6593-4473-96FA-6E9410B6DB47}" type="sibTrans" cxnId="{E5A42132-8AF0-4720-A871-9F616FFB3122}">
      <dgm:prSet/>
      <dgm:spPr/>
      <dgm:t>
        <a:bodyPr/>
        <a:lstStyle/>
        <a:p>
          <a:endParaRPr lang="en-CA"/>
        </a:p>
      </dgm:t>
    </dgm:pt>
    <dgm:pt modelId="{AC7835CA-4645-4C0B-9581-4F1DB2686070}">
      <dgm:prSet custT="1"/>
      <dgm:spPr/>
      <dgm:t>
        <a:bodyPr/>
        <a:lstStyle/>
        <a:p>
          <a:pPr rtl="0"/>
          <a:r>
            <a:rPr lang="en-CA" sz="1100" b="1" dirty="0" smtClean="0"/>
            <a:t>Partnered/linked with local training providers and employers to provide short–term customized training that leads to sustainable employment</a:t>
          </a:r>
          <a:endParaRPr lang="en-CA" sz="1100" b="1" dirty="0"/>
        </a:p>
      </dgm:t>
    </dgm:pt>
    <dgm:pt modelId="{DDDA0814-D4A2-4482-B889-30261A4C2FA1}" type="parTrans" cxnId="{7A97218A-C959-4B43-8C2C-4550F01D766F}">
      <dgm:prSet/>
      <dgm:spPr/>
      <dgm:t>
        <a:bodyPr/>
        <a:lstStyle/>
        <a:p>
          <a:endParaRPr lang="en-CA"/>
        </a:p>
      </dgm:t>
    </dgm:pt>
    <dgm:pt modelId="{3846F91F-71D1-462C-94DE-9BC24C23F9B9}" type="sibTrans" cxnId="{7A97218A-C959-4B43-8C2C-4550F01D766F}">
      <dgm:prSet/>
      <dgm:spPr/>
      <dgm:t>
        <a:bodyPr/>
        <a:lstStyle/>
        <a:p>
          <a:endParaRPr lang="en-CA"/>
        </a:p>
      </dgm:t>
    </dgm:pt>
    <dgm:pt modelId="{EBFFAD2D-66F4-4F98-B010-F688A953868E}">
      <dgm:prSet custT="1"/>
      <dgm:spPr/>
      <dgm:t>
        <a:bodyPr/>
        <a:lstStyle/>
        <a:p>
          <a:pPr rtl="0"/>
          <a:r>
            <a:rPr lang="en-CA" sz="1100" b="1" dirty="0" smtClean="0"/>
            <a:t>YES Program, Superior Training and PARO</a:t>
          </a:r>
          <a:endParaRPr lang="en-CA" sz="1100" b="1" dirty="0"/>
        </a:p>
      </dgm:t>
    </dgm:pt>
    <dgm:pt modelId="{0D072FE1-65A3-41A3-9D25-B0378A430B32}" type="parTrans" cxnId="{9C323C81-697E-47EF-9087-76983BAD89A8}">
      <dgm:prSet/>
      <dgm:spPr/>
      <dgm:t>
        <a:bodyPr/>
        <a:lstStyle/>
        <a:p>
          <a:endParaRPr lang="en-CA"/>
        </a:p>
      </dgm:t>
    </dgm:pt>
    <dgm:pt modelId="{2A1CCD73-E9A6-443E-B579-57C9208A96E5}" type="sibTrans" cxnId="{9C323C81-697E-47EF-9087-76983BAD89A8}">
      <dgm:prSet/>
      <dgm:spPr/>
      <dgm:t>
        <a:bodyPr/>
        <a:lstStyle/>
        <a:p>
          <a:endParaRPr lang="en-CA"/>
        </a:p>
      </dgm:t>
    </dgm:pt>
    <dgm:pt modelId="{87609F2F-53FB-47B1-B927-9BF5EE01AB44}">
      <dgm:prSet custT="1"/>
      <dgm:spPr/>
      <dgm:t>
        <a:bodyPr/>
        <a:lstStyle/>
        <a:p>
          <a:pPr rtl="0"/>
          <a:r>
            <a:rPr lang="en-CA" sz="1100" b="1" dirty="0" smtClean="0"/>
            <a:t>ILC</a:t>
          </a:r>
          <a:endParaRPr lang="en-CA" sz="1100" b="1" dirty="0"/>
        </a:p>
      </dgm:t>
    </dgm:pt>
    <dgm:pt modelId="{0C4E8A1E-9B5F-4D54-8513-8A9122AA53E2}" type="parTrans" cxnId="{4C6E9A8A-D03F-4BFC-952A-D5BE706010D9}">
      <dgm:prSet/>
      <dgm:spPr/>
      <dgm:t>
        <a:bodyPr/>
        <a:lstStyle/>
        <a:p>
          <a:endParaRPr lang="en-CA"/>
        </a:p>
      </dgm:t>
    </dgm:pt>
    <dgm:pt modelId="{2123C34C-6B88-4A6A-A8DD-7318153B4ABA}" type="sibTrans" cxnId="{4C6E9A8A-D03F-4BFC-952A-D5BE706010D9}">
      <dgm:prSet/>
      <dgm:spPr/>
      <dgm:t>
        <a:bodyPr/>
        <a:lstStyle/>
        <a:p>
          <a:endParaRPr lang="en-CA"/>
        </a:p>
      </dgm:t>
    </dgm:pt>
    <dgm:pt modelId="{3D00D0E4-4531-4ABD-9AF1-0FA1EA47C7DE}">
      <dgm:prSet custT="1"/>
      <dgm:spPr/>
      <dgm:t>
        <a:bodyPr/>
        <a:lstStyle/>
        <a:p>
          <a:pPr rtl="0"/>
          <a:r>
            <a:rPr lang="en-CA" sz="1100" b="1" dirty="0" smtClean="0"/>
            <a:t>Red Rock Indian Band</a:t>
          </a:r>
          <a:endParaRPr lang="en-CA" sz="1100" b="1" dirty="0"/>
        </a:p>
      </dgm:t>
    </dgm:pt>
    <dgm:pt modelId="{7BB2A2B8-BDDC-42B5-9E77-B49F16724385}" type="parTrans" cxnId="{22063FE8-4DD1-41BB-B534-5CF2034DAA1A}">
      <dgm:prSet/>
      <dgm:spPr/>
    </dgm:pt>
    <dgm:pt modelId="{A746A6E9-1988-4EED-B057-A8FF92F6CB21}" type="sibTrans" cxnId="{22063FE8-4DD1-41BB-B534-5CF2034DAA1A}">
      <dgm:prSet/>
      <dgm:spPr/>
    </dgm:pt>
    <dgm:pt modelId="{936EF81E-3F8C-4F53-8D58-0983C0F38EEB}" type="pres">
      <dgm:prSet presAssocID="{A105730D-D3CC-45A2-A233-CBB7E97EE75F}" presName="diagram" presStyleCnt="0">
        <dgm:presLayoutVars>
          <dgm:dir/>
          <dgm:resizeHandles val="exact"/>
        </dgm:presLayoutVars>
      </dgm:prSet>
      <dgm:spPr/>
      <dgm:t>
        <a:bodyPr/>
        <a:lstStyle/>
        <a:p>
          <a:endParaRPr lang="en-CA"/>
        </a:p>
      </dgm:t>
    </dgm:pt>
    <dgm:pt modelId="{CA3628AF-44AB-49F6-A2ED-935D778079E8}" type="pres">
      <dgm:prSet presAssocID="{DD9CFBE0-D942-491A-81A6-A2B438BE448E}" presName="arrow" presStyleLbl="node1" presStyleIdx="0" presStyleCnt="2">
        <dgm:presLayoutVars>
          <dgm:bulletEnabled val="1"/>
        </dgm:presLayoutVars>
      </dgm:prSet>
      <dgm:spPr/>
      <dgm:t>
        <a:bodyPr/>
        <a:lstStyle/>
        <a:p>
          <a:endParaRPr lang="en-CA"/>
        </a:p>
      </dgm:t>
    </dgm:pt>
    <dgm:pt modelId="{C0EEFE26-0F9F-46D6-8D29-BBC3D874D496}" type="pres">
      <dgm:prSet presAssocID="{D8AFC857-68DF-45C2-816E-EFF3D257510F}" presName="arrow" presStyleLbl="node1" presStyleIdx="1" presStyleCnt="2">
        <dgm:presLayoutVars>
          <dgm:bulletEnabled val="1"/>
        </dgm:presLayoutVars>
      </dgm:prSet>
      <dgm:spPr/>
      <dgm:t>
        <a:bodyPr/>
        <a:lstStyle/>
        <a:p>
          <a:endParaRPr lang="en-CA"/>
        </a:p>
      </dgm:t>
    </dgm:pt>
  </dgm:ptLst>
  <dgm:cxnLst>
    <dgm:cxn modelId="{7A97218A-C959-4B43-8C2C-4550F01D766F}" srcId="{D8AFC857-68DF-45C2-816E-EFF3D257510F}" destId="{AC7835CA-4645-4C0B-9581-4F1DB2686070}" srcOrd="0" destOrd="0" parTransId="{DDDA0814-D4A2-4482-B889-30261A4C2FA1}" sibTransId="{3846F91F-71D1-462C-94DE-9BC24C23F9B9}"/>
    <dgm:cxn modelId="{FD401A0F-0347-4FF4-843C-7C7DEC3984AC}" type="presOf" srcId="{3D00D0E4-4531-4ABD-9AF1-0FA1EA47C7DE}" destId="{C0EEFE26-0F9F-46D6-8D29-BBC3D874D496}" srcOrd="0" destOrd="4" presId="urn:microsoft.com/office/officeart/2005/8/layout/arrow5"/>
    <dgm:cxn modelId="{92D44474-9F0E-49E1-93E9-135CB3763509}" type="presOf" srcId="{99AF55ED-BB43-4F58-9B48-558A740EEC17}" destId="{CA3628AF-44AB-49F6-A2ED-935D778079E8}" srcOrd="0" destOrd="3" presId="urn:microsoft.com/office/officeart/2005/8/layout/arrow5"/>
    <dgm:cxn modelId="{C9C6E9FE-848A-460D-9C70-7F0E4FFA26B8}" srcId="{DD9CFBE0-D942-491A-81A6-A2B438BE448E}" destId="{99AF55ED-BB43-4F58-9B48-558A740EEC17}" srcOrd="2" destOrd="0" parTransId="{7212C618-ECA7-42CA-A7C8-E4A8CD1A55FB}" sibTransId="{AF7C0DEC-CFA6-4254-82B6-07A5F1957398}"/>
    <dgm:cxn modelId="{4C6E9A8A-D03F-4BFC-952A-D5BE706010D9}" srcId="{AC7835CA-4645-4C0B-9581-4F1DB2686070}" destId="{87609F2F-53FB-47B1-B927-9BF5EE01AB44}" srcOrd="1" destOrd="0" parTransId="{0C4E8A1E-9B5F-4D54-8513-8A9122AA53E2}" sibTransId="{2123C34C-6B88-4A6A-A8DD-7318153B4ABA}"/>
    <dgm:cxn modelId="{E5A42132-8AF0-4720-A871-9F616FFB3122}" srcId="{A105730D-D3CC-45A2-A233-CBB7E97EE75F}" destId="{D8AFC857-68DF-45C2-816E-EFF3D257510F}" srcOrd="1" destOrd="0" parTransId="{5E15C09C-C3F0-4031-B2C4-104FEF6FABB5}" sibTransId="{FBB42F3B-6593-4473-96FA-6E9410B6DB47}"/>
    <dgm:cxn modelId="{51A508C0-6499-4AD6-86BF-B9F580665C43}" type="presOf" srcId="{D8AFC857-68DF-45C2-816E-EFF3D257510F}" destId="{C0EEFE26-0F9F-46D6-8D29-BBC3D874D496}" srcOrd="0" destOrd="0" presId="urn:microsoft.com/office/officeart/2005/8/layout/arrow5"/>
    <dgm:cxn modelId="{65095818-EB37-41BD-9500-EBBD922BF718}" type="presOf" srcId="{87609F2F-53FB-47B1-B927-9BF5EE01AB44}" destId="{C0EEFE26-0F9F-46D6-8D29-BBC3D874D496}" srcOrd="0" destOrd="3" presId="urn:microsoft.com/office/officeart/2005/8/layout/arrow5"/>
    <dgm:cxn modelId="{71C2D898-4854-4E8C-9A06-6D97F49B34F7}" type="presOf" srcId="{A105730D-D3CC-45A2-A233-CBB7E97EE75F}" destId="{936EF81E-3F8C-4F53-8D58-0983C0F38EEB}" srcOrd="0" destOrd="0" presId="urn:microsoft.com/office/officeart/2005/8/layout/arrow5"/>
    <dgm:cxn modelId="{4CC7BF5C-75AC-4AC6-A334-9B3ED5CE24CA}" type="presOf" srcId="{DD9CFBE0-D942-491A-81A6-A2B438BE448E}" destId="{CA3628AF-44AB-49F6-A2ED-935D778079E8}" srcOrd="0" destOrd="0" presId="urn:microsoft.com/office/officeart/2005/8/layout/arrow5"/>
    <dgm:cxn modelId="{FD796155-D9A7-4175-B2B1-BA83CB4112F0}" srcId="{DD9CFBE0-D942-491A-81A6-A2B438BE448E}" destId="{90338F02-FB74-4328-B6B8-49E7DDAA62B0}" srcOrd="3" destOrd="0" parTransId="{7B6416D5-2767-45BE-84BE-C8B8A60F17E9}" sibTransId="{5C511B63-BF1C-46A2-9282-530FBA267772}"/>
    <dgm:cxn modelId="{880A924E-8003-4168-8D26-173EE11F387D}" type="presOf" srcId="{AC7835CA-4645-4C0B-9581-4F1DB2686070}" destId="{C0EEFE26-0F9F-46D6-8D29-BBC3D874D496}" srcOrd="0" destOrd="1" presId="urn:microsoft.com/office/officeart/2005/8/layout/arrow5"/>
    <dgm:cxn modelId="{3B9F1C89-DCDE-474A-9BB8-BF5318575762}" srcId="{DD9CFBE0-D942-491A-81A6-A2B438BE448E}" destId="{B6E3B8CD-568D-4B8E-9AC9-A68E2377E9BA}" srcOrd="1" destOrd="0" parTransId="{73EEE432-F361-44D2-A7D8-AF2A8CB5185D}" sibTransId="{4BF4DAC0-DA04-4814-8E5C-A4EF568F3D1C}"/>
    <dgm:cxn modelId="{22063FE8-4DD1-41BB-B534-5CF2034DAA1A}" srcId="{AC7835CA-4645-4C0B-9581-4F1DB2686070}" destId="{3D00D0E4-4531-4ABD-9AF1-0FA1EA47C7DE}" srcOrd="2" destOrd="0" parTransId="{7BB2A2B8-BDDC-42B5-9E77-B49F16724385}" sibTransId="{A746A6E9-1988-4EED-B057-A8FF92F6CB21}"/>
    <dgm:cxn modelId="{3D50DCA8-21B9-4B4B-AE72-4B05886E791E}" type="presOf" srcId="{90338F02-FB74-4328-B6B8-49E7DDAA62B0}" destId="{CA3628AF-44AB-49F6-A2ED-935D778079E8}" srcOrd="0" destOrd="4" presId="urn:microsoft.com/office/officeart/2005/8/layout/arrow5"/>
    <dgm:cxn modelId="{B43F7F39-8EEB-416F-917E-CD57FE1A71F1}" srcId="{A105730D-D3CC-45A2-A233-CBB7E97EE75F}" destId="{DD9CFBE0-D942-491A-81A6-A2B438BE448E}" srcOrd="0" destOrd="0" parTransId="{112BB843-7661-4992-92F6-489BA9996841}" sibTransId="{9419E75C-D847-4993-B104-7B10BE9F4EFF}"/>
    <dgm:cxn modelId="{8FACBD08-D2BA-413B-8E7C-7BB600E19736}" type="presOf" srcId="{EBFFAD2D-66F4-4F98-B010-F688A953868E}" destId="{C0EEFE26-0F9F-46D6-8D29-BBC3D874D496}" srcOrd="0" destOrd="2" presId="urn:microsoft.com/office/officeart/2005/8/layout/arrow5"/>
    <dgm:cxn modelId="{9C323C81-697E-47EF-9087-76983BAD89A8}" srcId="{AC7835CA-4645-4C0B-9581-4F1DB2686070}" destId="{EBFFAD2D-66F4-4F98-B010-F688A953868E}" srcOrd="0" destOrd="0" parTransId="{0D072FE1-65A3-41A3-9D25-B0378A430B32}" sibTransId="{2A1CCD73-E9A6-443E-B579-57C9208A96E5}"/>
    <dgm:cxn modelId="{24444CF7-4B39-492E-96C3-2E9BD1903BA3}" srcId="{DD9CFBE0-D942-491A-81A6-A2B438BE448E}" destId="{21698CD3-D418-4246-8E7C-210941ECD273}" srcOrd="0" destOrd="0" parTransId="{F7A08FE0-0D8D-47C1-BFE1-D49F6CBF51C6}" sibTransId="{A1C85655-3FF9-417B-9B3C-D821984B0B6D}"/>
    <dgm:cxn modelId="{F4CF08EA-9A41-420C-9600-FB4E54892DA6}" type="presOf" srcId="{B6E3B8CD-568D-4B8E-9AC9-A68E2377E9BA}" destId="{CA3628AF-44AB-49F6-A2ED-935D778079E8}" srcOrd="0" destOrd="2" presId="urn:microsoft.com/office/officeart/2005/8/layout/arrow5"/>
    <dgm:cxn modelId="{7E02AA87-F46E-4622-ADF2-2E8DBAE46CBD}" type="presOf" srcId="{21698CD3-D418-4246-8E7C-210941ECD273}" destId="{CA3628AF-44AB-49F6-A2ED-935D778079E8}" srcOrd="0" destOrd="1" presId="urn:microsoft.com/office/officeart/2005/8/layout/arrow5"/>
    <dgm:cxn modelId="{9FE084E1-7614-456B-9B0F-CC9FE295FBE2}" type="presParOf" srcId="{936EF81E-3F8C-4F53-8D58-0983C0F38EEB}" destId="{CA3628AF-44AB-49F6-A2ED-935D778079E8}" srcOrd="0" destOrd="0" presId="urn:microsoft.com/office/officeart/2005/8/layout/arrow5"/>
    <dgm:cxn modelId="{18110797-A98C-4424-9E73-38B4859C91AD}" type="presParOf" srcId="{936EF81E-3F8C-4F53-8D58-0983C0F38EEB}" destId="{C0EEFE26-0F9F-46D6-8D29-BBC3D874D49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628AF-44AB-49F6-A2ED-935D778079E8}">
      <dsp:nvSpPr>
        <dsp:cNvPr id="0" name=""/>
        <dsp:cNvSpPr/>
      </dsp:nvSpPr>
      <dsp:spPr>
        <a:xfrm rot="16200000">
          <a:off x="485" y="338662"/>
          <a:ext cx="3355122" cy="3355122"/>
        </a:xfrm>
        <a:prstGeom prst="down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en-CA" sz="1600" b="1" kern="1200" dirty="0" smtClean="0"/>
            <a:t>Financial Assistance</a:t>
          </a:r>
          <a:endParaRPr lang="en-CA" sz="1600" b="1" kern="1200" dirty="0"/>
        </a:p>
        <a:p>
          <a:pPr marL="57150" lvl="1" indent="-57150" algn="l" defTabSz="488950" rtl="0">
            <a:lnSpc>
              <a:spcPct val="90000"/>
            </a:lnSpc>
            <a:spcBef>
              <a:spcPct val="0"/>
            </a:spcBef>
            <a:spcAft>
              <a:spcPct val="15000"/>
            </a:spcAft>
            <a:buChar char="••"/>
          </a:pPr>
          <a:r>
            <a:rPr lang="en-CA" sz="1100" b="1" kern="1200" dirty="0" smtClean="0"/>
            <a:t>Income assistance for basic needs and shelter</a:t>
          </a:r>
          <a:endParaRPr lang="en-CA" sz="1100" b="1" kern="1200" dirty="0"/>
        </a:p>
        <a:p>
          <a:pPr marL="57150" lvl="1" indent="-57150" algn="l" defTabSz="488950" rtl="0">
            <a:lnSpc>
              <a:spcPct val="90000"/>
            </a:lnSpc>
            <a:spcBef>
              <a:spcPct val="0"/>
            </a:spcBef>
            <a:spcAft>
              <a:spcPct val="15000"/>
            </a:spcAft>
            <a:buChar char="••"/>
          </a:pPr>
          <a:r>
            <a:rPr lang="en-CA" sz="1100" b="1" kern="1200" dirty="0" smtClean="0"/>
            <a:t>Benefits prescribed by regulations</a:t>
          </a:r>
          <a:endParaRPr lang="en-CA" sz="1100" b="1" kern="1200" dirty="0"/>
        </a:p>
        <a:p>
          <a:pPr marL="57150" lvl="1" indent="-57150" algn="l" defTabSz="488950" rtl="0">
            <a:lnSpc>
              <a:spcPct val="90000"/>
            </a:lnSpc>
            <a:spcBef>
              <a:spcPct val="0"/>
            </a:spcBef>
            <a:spcAft>
              <a:spcPct val="15000"/>
            </a:spcAft>
            <a:buChar char="••"/>
          </a:pPr>
          <a:r>
            <a:rPr lang="en-CA" sz="1100" b="1" kern="1200" dirty="0" smtClean="0"/>
            <a:t>Emergency assistance</a:t>
          </a:r>
          <a:endParaRPr lang="en-CA" sz="1100" b="1" kern="1200" dirty="0"/>
        </a:p>
        <a:p>
          <a:pPr marL="57150" lvl="1" indent="-57150" algn="l" defTabSz="488950" rtl="0">
            <a:lnSpc>
              <a:spcPct val="90000"/>
            </a:lnSpc>
            <a:spcBef>
              <a:spcPct val="0"/>
            </a:spcBef>
            <a:spcAft>
              <a:spcPct val="15000"/>
            </a:spcAft>
            <a:buChar char="••"/>
          </a:pPr>
          <a:r>
            <a:rPr lang="en-CA" sz="1100" b="1" kern="1200" dirty="0" smtClean="0"/>
            <a:t>Temporary Care assistance</a:t>
          </a:r>
          <a:endParaRPr lang="en-CA" sz="1100" b="1" kern="1200" dirty="0"/>
        </a:p>
      </dsp:txBody>
      <dsp:txXfrm rot="5400000">
        <a:off x="486" y="1177441"/>
        <a:ext cx="2767976" cy="1677561"/>
      </dsp:txXfrm>
    </dsp:sp>
    <dsp:sp modelId="{C0EEFE26-0F9F-46D6-8D29-BBC3D874D496}">
      <dsp:nvSpPr>
        <dsp:cNvPr id="0" name=""/>
        <dsp:cNvSpPr/>
      </dsp:nvSpPr>
      <dsp:spPr>
        <a:xfrm rot="5400000">
          <a:off x="3557159" y="338662"/>
          <a:ext cx="3355122" cy="3355122"/>
        </a:xfrm>
        <a:prstGeom prst="downArrow">
          <a:avLst>
            <a:gd name="adj1" fmla="val 50000"/>
            <a:gd name="adj2" fmla="val 35000"/>
          </a:avLst>
        </a:prstGeom>
        <a:solidFill>
          <a:schemeClr val="accent3">
            <a:hueOff val="-9679462"/>
            <a:satOff val="3238"/>
            <a:lumOff val="-141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en-CA" sz="1600" b="1" kern="1200" dirty="0" smtClean="0"/>
            <a:t>Employment Assistance</a:t>
          </a:r>
          <a:endParaRPr lang="en-CA" sz="1600" b="1" kern="1200" dirty="0"/>
        </a:p>
        <a:p>
          <a:pPr marL="57150" lvl="1" indent="-57150" algn="l" defTabSz="488950" rtl="0">
            <a:lnSpc>
              <a:spcPct val="90000"/>
            </a:lnSpc>
            <a:spcBef>
              <a:spcPct val="0"/>
            </a:spcBef>
            <a:spcAft>
              <a:spcPct val="15000"/>
            </a:spcAft>
            <a:buChar char="••"/>
          </a:pPr>
          <a:r>
            <a:rPr lang="en-CA" sz="1100" b="1" kern="1200" dirty="0" smtClean="0"/>
            <a:t>Partnered/linked with local training providers and employers to provide short–term customized training that leads to sustainable employment</a:t>
          </a:r>
          <a:endParaRPr lang="en-CA" sz="1100" b="1" kern="1200" dirty="0"/>
        </a:p>
        <a:p>
          <a:pPr marL="114300" lvl="2" indent="-57150" algn="l" defTabSz="488950" rtl="0">
            <a:lnSpc>
              <a:spcPct val="90000"/>
            </a:lnSpc>
            <a:spcBef>
              <a:spcPct val="0"/>
            </a:spcBef>
            <a:spcAft>
              <a:spcPct val="15000"/>
            </a:spcAft>
            <a:buChar char="••"/>
          </a:pPr>
          <a:r>
            <a:rPr lang="en-CA" sz="1100" b="1" kern="1200" dirty="0" smtClean="0"/>
            <a:t>YES Program, Superior Training and PARO</a:t>
          </a:r>
          <a:endParaRPr lang="en-CA" sz="1100" b="1" kern="1200" dirty="0"/>
        </a:p>
        <a:p>
          <a:pPr marL="114300" lvl="2" indent="-57150" algn="l" defTabSz="488950" rtl="0">
            <a:lnSpc>
              <a:spcPct val="90000"/>
            </a:lnSpc>
            <a:spcBef>
              <a:spcPct val="0"/>
            </a:spcBef>
            <a:spcAft>
              <a:spcPct val="15000"/>
            </a:spcAft>
            <a:buChar char="••"/>
          </a:pPr>
          <a:r>
            <a:rPr lang="en-CA" sz="1100" b="1" kern="1200" dirty="0" smtClean="0"/>
            <a:t>ILC</a:t>
          </a:r>
          <a:endParaRPr lang="en-CA" sz="1100" b="1" kern="1200" dirty="0"/>
        </a:p>
        <a:p>
          <a:pPr marL="114300" lvl="2" indent="-57150" algn="l" defTabSz="488950" rtl="0">
            <a:lnSpc>
              <a:spcPct val="90000"/>
            </a:lnSpc>
            <a:spcBef>
              <a:spcPct val="0"/>
            </a:spcBef>
            <a:spcAft>
              <a:spcPct val="15000"/>
            </a:spcAft>
            <a:buChar char="••"/>
          </a:pPr>
          <a:r>
            <a:rPr lang="en-CA" sz="1100" b="1" kern="1200" dirty="0" smtClean="0"/>
            <a:t>Red Rock Indian Band</a:t>
          </a:r>
          <a:endParaRPr lang="en-CA" sz="1100" b="1" kern="1200" dirty="0"/>
        </a:p>
      </dsp:txBody>
      <dsp:txXfrm rot="-5400000">
        <a:off x="4144306" y="1177443"/>
        <a:ext cx="2767976" cy="167756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B4FA97-3FDB-4A06-996F-3A2FDA6DF94B}" type="datetimeFigureOut">
              <a:rPr lang="en-CA" smtClean="0"/>
              <a:t>26/09/2014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E4B1E5-43C4-4435-8F6E-FAC74EAA2A06}" type="slidenum">
              <a:rPr lang="en-CA" smtClean="0"/>
              <a:t>‹#›</a:t>
            </a:fld>
            <a:endParaRPr lang="en-CA"/>
          </a:p>
        </p:txBody>
      </p:sp>
    </p:spTree>
    <p:extLst>
      <p:ext uri="{BB962C8B-B14F-4D97-AF65-F5344CB8AC3E}">
        <p14:creationId xmlns:p14="http://schemas.microsoft.com/office/powerpoint/2010/main" val="1108855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2626F-F4B9-4187-B151-307C66377C84}" type="datetimeFigureOut">
              <a:rPr lang="en-CA" smtClean="0"/>
              <a:pPr/>
              <a:t>26/09/2014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B5F6C-FABD-443B-BD7C-C16DF0DE4E30}" type="slidenum">
              <a:rPr lang="en-CA" smtClean="0"/>
              <a:pPr/>
              <a:t>‹#›</a:t>
            </a:fld>
            <a:endParaRPr lang="en-CA"/>
          </a:p>
        </p:txBody>
      </p:sp>
    </p:spTree>
    <p:extLst>
      <p:ext uri="{BB962C8B-B14F-4D97-AF65-F5344CB8AC3E}">
        <p14:creationId xmlns:p14="http://schemas.microsoft.com/office/powerpoint/2010/main" val="163726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presentation is geared to helping you will leave here with a clearer understanding of Ontario Works – the application process, eligibility criteria, the rates, and benefits, and rights and responsibilities between our office and our clients.  </a:t>
            </a:r>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1</a:t>
            </a:fld>
            <a:endParaRPr lang="en-CA"/>
          </a:p>
        </p:txBody>
      </p:sp>
    </p:spTree>
    <p:extLst>
      <p:ext uri="{BB962C8B-B14F-4D97-AF65-F5344CB8AC3E}">
        <p14:creationId xmlns:p14="http://schemas.microsoft.com/office/powerpoint/2010/main" val="2148631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13</a:t>
            </a:fld>
            <a:endParaRPr lang="en-CA"/>
          </a:p>
        </p:txBody>
      </p:sp>
    </p:spTree>
    <p:extLst>
      <p:ext uri="{BB962C8B-B14F-4D97-AF65-F5344CB8AC3E}">
        <p14:creationId xmlns:p14="http://schemas.microsoft.com/office/powerpoint/2010/main" val="265937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14</a:t>
            </a:fld>
            <a:endParaRPr lang="en-CA"/>
          </a:p>
        </p:txBody>
      </p:sp>
    </p:spTree>
    <p:extLst>
      <p:ext uri="{BB962C8B-B14F-4D97-AF65-F5344CB8AC3E}">
        <p14:creationId xmlns:p14="http://schemas.microsoft.com/office/powerpoint/2010/main" val="4210693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15</a:t>
            </a:fld>
            <a:endParaRPr lang="en-CA"/>
          </a:p>
        </p:txBody>
      </p:sp>
    </p:spTree>
    <p:extLst>
      <p:ext uri="{BB962C8B-B14F-4D97-AF65-F5344CB8AC3E}">
        <p14:creationId xmlns:p14="http://schemas.microsoft.com/office/powerpoint/2010/main" val="42020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16</a:t>
            </a:fld>
            <a:endParaRPr lang="en-CA"/>
          </a:p>
        </p:txBody>
      </p:sp>
    </p:spTree>
    <p:extLst>
      <p:ext uri="{BB962C8B-B14F-4D97-AF65-F5344CB8AC3E}">
        <p14:creationId xmlns:p14="http://schemas.microsoft.com/office/powerpoint/2010/main" val="229900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17</a:t>
            </a:fld>
            <a:endParaRPr lang="en-CA"/>
          </a:p>
        </p:txBody>
      </p:sp>
    </p:spTree>
    <p:extLst>
      <p:ext uri="{BB962C8B-B14F-4D97-AF65-F5344CB8AC3E}">
        <p14:creationId xmlns:p14="http://schemas.microsoft.com/office/powerpoint/2010/main" val="12331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19</a:t>
            </a:fld>
            <a:endParaRPr lang="en-CA"/>
          </a:p>
        </p:txBody>
      </p:sp>
    </p:spTree>
    <p:extLst>
      <p:ext uri="{BB962C8B-B14F-4D97-AF65-F5344CB8AC3E}">
        <p14:creationId xmlns:p14="http://schemas.microsoft.com/office/powerpoint/2010/main" val="179483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20</a:t>
            </a:fld>
            <a:endParaRPr lang="en-CA"/>
          </a:p>
        </p:txBody>
      </p:sp>
    </p:spTree>
    <p:extLst>
      <p:ext uri="{BB962C8B-B14F-4D97-AF65-F5344CB8AC3E}">
        <p14:creationId xmlns:p14="http://schemas.microsoft.com/office/powerpoint/2010/main" val="595203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21</a:t>
            </a:fld>
            <a:endParaRPr lang="en-CA"/>
          </a:p>
        </p:txBody>
      </p:sp>
    </p:spTree>
    <p:extLst>
      <p:ext uri="{BB962C8B-B14F-4D97-AF65-F5344CB8AC3E}">
        <p14:creationId xmlns:p14="http://schemas.microsoft.com/office/powerpoint/2010/main" val="233483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22</a:t>
            </a:fld>
            <a:endParaRPr lang="en-CA"/>
          </a:p>
        </p:txBody>
      </p:sp>
    </p:spTree>
    <p:extLst>
      <p:ext uri="{BB962C8B-B14F-4D97-AF65-F5344CB8AC3E}">
        <p14:creationId xmlns:p14="http://schemas.microsoft.com/office/powerpoint/2010/main" val="2612770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23</a:t>
            </a:fld>
            <a:endParaRPr lang="en-CA"/>
          </a:p>
        </p:txBody>
      </p:sp>
    </p:spTree>
    <p:extLst>
      <p:ext uri="{BB962C8B-B14F-4D97-AF65-F5344CB8AC3E}">
        <p14:creationId xmlns:p14="http://schemas.microsoft.com/office/powerpoint/2010/main" val="65752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There are fifty slides here – I will breeze through some areas so as to allow more time for discussion in other areas of concern.</a:t>
            </a:r>
            <a:endParaRPr lang="en-CA" dirty="0" smtClean="0"/>
          </a:p>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3</a:t>
            </a:fld>
            <a:endParaRPr lang="en-CA"/>
          </a:p>
        </p:txBody>
      </p:sp>
    </p:spTree>
    <p:extLst>
      <p:ext uri="{BB962C8B-B14F-4D97-AF65-F5344CB8AC3E}">
        <p14:creationId xmlns:p14="http://schemas.microsoft.com/office/powerpoint/2010/main" val="167725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24</a:t>
            </a:fld>
            <a:endParaRPr lang="en-CA"/>
          </a:p>
        </p:txBody>
      </p:sp>
    </p:spTree>
    <p:extLst>
      <p:ext uri="{BB962C8B-B14F-4D97-AF65-F5344CB8AC3E}">
        <p14:creationId xmlns:p14="http://schemas.microsoft.com/office/powerpoint/2010/main" val="3148721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25</a:t>
            </a:fld>
            <a:endParaRPr lang="en-CA"/>
          </a:p>
        </p:txBody>
      </p:sp>
    </p:spTree>
    <p:extLst>
      <p:ext uri="{BB962C8B-B14F-4D97-AF65-F5344CB8AC3E}">
        <p14:creationId xmlns:p14="http://schemas.microsoft.com/office/powerpoint/2010/main" val="2689966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26</a:t>
            </a:fld>
            <a:endParaRPr lang="en-CA"/>
          </a:p>
        </p:txBody>
      </p:sp>
    </p:spTree>
    <p:extLst>
      <p:ext uri="{BB962C8B-B14F-4D97-AF65-F5344CB8AC3E}">
        <p14:creationId xmlns:p14="http://schemas.microsoft.com/office/powerpoint/2010/main" val="992060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27</a:t>
            </a:fld>
            <a:endParaRPr lang="en-CA"/>
          </a:p>
        </p:txBody>
      </p:sp>
    </p:spTree>
    <p:extLst>
      <p:ext uri="{BB962C8B-B14F-4D97-AF65-F5344CB8AC3E}">
        <p14:creationId xmlns:p14="http://schemas.microsoft.com/office/powerpoint/2010/main" val="2573711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28</a:t>
            </a:fld>
            <a:endParaRPr lang="en-CA"/>
          </a:p>
        </p:txBody>
      </p:sp>
    </p:spTree>
    <p:extLst>
      <p:ext uri="{BB962C8B-B14F-4D97-AF65-F5344CB8AC3E}">
        <p14:creationId xmlns:p14="http://schemas.microsoft.com/office/powerpoint/2010/main" val="2612512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29</a:t>
            </a:fld>
            <a:endParaRPr lang="en-CA"/>
          </a:p>
        </p:txBody>
      </p:sp>
    </p:spTree>
    <p:extLst>
      <p:ext uri="{BB962C8B-B14F-4D97-AF65-F5344CB8AC3E}">
        <p14:creationId xmlns:p14="http://schemas.microsoft.com/office/powerpoint/2010/main" val="1028984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30</a:t>
            </a:fld>
            <a:endParaRPr lang="en-CA"/>
          </a:p>
        </p:txBody>
      </p:sp>
    </p:spTree>
    <p:extLst>
      <p:ext uri="{BB962C8B-B14F-4D97-AF65-F5344CB8AC3E}">
        <p14:creationId xmlns:p14="http://schemas.microsoft.com/office/powerpoint/2010/main" val="2027489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31</a:t>
            </a:fld>
            <a:endParaRPr lang="en-CA"/>
          </a:p>
        </p:txBody>
      </p:sp>
    </p:spTree>
    <p:extLst>
      <p:ext uri="{BB962C8B-B14F-4D97-AF65-F5344CB8AC3E}">
        <p14:creationId xmlns:p14="http://schemas.microsoft.com/office/powerpoint/2010/main" val="1456742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32</a:t>
            </a:fld>
            <a:endParaRPr lang="en-CA"/>
          </a:p>
        </p:txBody>
      </p:sp>
    </p:spTree>
    <p:extLst>
      <p:ext uri="{BB962C8B-B14F-4D97-AF65-F5344CB8AC3E}">
        <p14:creationId xmlns:p14="http://schemas.microsoft.com/office/powerpoint/2010/main" val="78350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33</a:t>
            </a:fld>
            <a:endParaRPr lang="en-CA"/>
          </a:p>
        </p:txBody>
      </p:sp>
    </p:spTree>
    <p:extLst>
      <p:ext uri="{BB962C8B-B14F-4D97-AF65-F5344CB8AC3E}">
        <p14:creationId xmlns:p14="http://schemas.microsoft.com/office/powerpoint/2010/main" val="389430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5</a:t>
            </a:fld>
            <a:endParaRPr lang="en-CA"/>
          </a:p>
        </p:txBody>
      </p:sp>
    </p:spTree>
    <p:extLst>
      <p:ext uri="{BB962C8B-B14F-4D97-AF65-F5344CB8AC3E}">
        <p14:creationId xmlns:p14="http://schemas.microsoft.com/office/powerpoint/2010/main" val="1762466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34</a:t>
            </a:fld>
            <a:endParaRPr lang="en-CA"/>
          </a:p>
        </p:txBody>
      </p:sp>
    </p:spTree>
    <p:extLst>
      <p:ext uri="{BB962C8B-B14F-4D97-AF65-F5344CB8AC3E}">
        <p14:creationId xmlns:p14="http://schemas.microsoft.com/office/powerpoint/2010/main" val="1835210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36</a:t>
            </a:fld>
            <a:endParaRPr lang="en-CA"/>
          </a:p>
        </p:txBody>
      </p:sp>
    </p:spTree>
    <p:extLst>
      <p:ext uri="{BB962C8B-B14F-4D97-AF65-F5344CB8AC3E}">
        <p14:creationId xmlns:p14="http://schemas.microsoft.com/office/powerpoint/2010/main" val="3248730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37</a:t>
            </a:fld>
            <a:endParaRPr lang="en-CA"/>
          </a:p>
        </p:txBody>
      </p:sp>
    </p:spTree>
    <p:extLst>
      <p:ext uri="{BB962C8B-B14F-4D97-AF65-F5344CB8AC3E}">
        <p14:creationId xmlns:p14="http://schemas.microsoft.com/office/powerpoint/2010/main" val="3476817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38</a:t>
            </a:fld>
            <a:endParaRPr lang="en-CA"/>
          </a:p>
        </p:txBody>
      </p:sp>
    </p:spTree>
    <p:extLst>
      <p:ext uri="{BB962C8B-B14F-4D97-AF65-F5344CB8AC3E}">
        <p14:creationId xmlns:p14="http://schemas.microsoft.com/office/powerpoint/2010/main" val="2886132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39</a:t>
            </a:fld>
            <a:endParaRPr lang="en-CA"/>
          </a:p>
        </p:txBody>
      </p:sp>
    </p:spTree>
    <p:extLst>
      <p:ext uri="{BB962C8B-B14F-4D97-AF65-F5344CB8AC3E}">
        <p14:creationId xmlns:p14="http://schemas.microsoft.com/office/powerpoint/2010/main" val="2963828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40</a:t>
            </a:fld>
            <a:endParaRPr lang="en-CA"/>
          </a:p>
        </p:txBody>
      </p:sp>
    </p:spTree>
    <p:extLst>
      <p:ext uri="{BB962C8B-B14F-4D97-AF65-F5344CB8AC3E}">
        <p14:creationId xmlns:p14="http://schemas.microsoft.com/office/powerpoint/2010/main" val="1862151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41</a:t>
            </a:fld>
            <a:endParaRPr lang="en-CA"/>
          </a:p>
        </p:txBody>
      </p:sp>
    </p:spTree>
    <p:extLst>
      <p:ext uri="{BB962C8B-B14F-4D97-AF65-F5344CB8AC3E}">
        <p14:creationId xmlns:p14="http://schemas.microsoft.com/office/powerpoint/2010/main" val="1062568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42</a:t>
            </a:fld>
            <a:endParaRPr lang="en-CA"/>
          </a:p>
        </p:txBody>
      </p:sp>
    </p:spTree>
    <p:extLst>
      <p:ext uri="{BB962C8B-B14F-4D97-AF65-F5344CB8AC3E}">
        <p14:creationId xmlns:p14="http://schemas.microsoft.com/office/powerpoint/2010/main" val="3572313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43</a:t>
            </a:fld>
            <a:endParaRPr lang="en-CA"/>
          </a:p>
        </p:txBody>
      </p:sp>
    </p:spTree>
    <p:extLst>
      <p:ext uri="{BB962C8B-B14F-4D97-AF65-F5344CB8AC3E}">
        <p14:creationId xmlns:p14="http://schemas.microsoft.com/office/powerpoint/2010/main" val="123114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44</a:t>
            </a:fld>
            <a:endParaRPr lang="en-CA"/>
          </a:p>
        </p:txBody>
      </p:sp>
    </p:spTree>
    <p:extLst>
      <p:ext uri="{BB962C8B-B14F-4D97-AF65-F5344CB8AC3E}">
        <p14:creationId xmlns:p14="http://schemas.microsoft.com/office/powerpoint/2010/main" val="169769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6</a:t>
            </a:fld>
            <a:endParaRPr lang="en-CA"/>
          </a:p>
        </p:txBody>
      </p:sp>
    </p:spTree>
    <p:extLst>
      <p:ext uri="{BB962C8B-B14F-4D97-AF65-F5344CB8AC3E}">
        <p14:creationId xmlns:p14="http://schemas.microsoft.com/office/powerpoint/2010/main" val="3462742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45</a:t>
            </a:fld>
            <a:endParaRPr lang="en-CA"/>
          </a:p>
        </p:txBody>
      </p:sp>
    </p:spTree>
    <p:extLst>
      <p:ext uri="{BB962C8B-B14F-4D97-AF65-F5344CB8AC3E}">
        <p14:creationId xmlns:p14="http://schemas.microsoft.com/office/powerpoint/2010/main" val="888693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46</a:t>
            </a:fld>
            <a:endParaRPr lang="en-CA"/>
          </a:p>
        </p:txBody>
      </p:sp>
    </p:spTree>
    <p:extLst>
      <p:ext uri="{BB962C8B-B14F-4D97-AF65-F5344CB8AC3E}">
        <p14:creationId xmlns:p14="http://schemas.microsoft.com/office/powerpoint/2010/main" val="3837298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47</a:t>
            </a:fld>
            <a:endParaRPr lang="en-CA"/>
          </a:p>
        </p:txBody>
      </p:sp>
    </p:spTree>
    <p:extLst>
      <p:ext uri="{BB962C8B-B14F-4D97-AF65-F5344CB8AC3E}">
        <p14:creationId xmlns:p14="http://schemas.microsoft.com/office/powerpoint/2010/main" val="1330336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48</a:t>
            </a:fld>
            <a:endParaRPr lang="en-CA"/>
          </a:p>
        </p:txBody>
      </p:sp>
    </p:spTree>
    <p:extLst>
      <p:ext uri="{BB962C8B-B14F-4D97-AF65-F5344CB8AC3E}">
        <p14:creationId xmlns:p14="http://schemas.microsoft.com/office/powerpoint/2010/main" val="2634451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49</a:t>
            </a:fld>
            <a:endParaRPr lang="en-CA"/>
          </a:p>
        </p:txBody>
      </p:sp>
    </p:spTree>
    <p:extLst>
      <p:ext uri="{BB962C8B-B14F-4D97-AF65-F5344CB8AC3E}">
        <p14:creationId xmlns:p14="http://schemas.microsoft.com/office/powerpoint/2010/main" val="6568902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51</a:t>
            </a:fld>
            <a:endParaRPr lang="en-CA"/>
          </a:p>
        </p:txBody>
      </p:sp>
    </p:spTree>
    <p:extLst>
      <p:ext uri="{BB962C8B-B14F-4D97-AF65-F5344CB8AC3E}">
        <p14:creationId xmlns:p14="http://schemas.microsoft.com/office/powerpoint/2010/main" val="214863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7</a:t>
            </a:fld>
            <a:endParaRPr lang="en-CA"/>
          </a:p>
        </p:txBody>
      </p:sp>
    </p:spTree>
    <p:extLst>
      <p:ext uri="{BB962C8B-B14F-4D97-AF65-F5344CB8AC3E}">
        <p14:creationId xmlns:p14="http://schemas.microsoft.com/office/powerpoint/2010/main" val="34432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8</a:t>
            </a:fld>
            <a:endParaRPr lang="en-CA"/>
          </a:p>
        </p:txBody>
      </p:sp>
    </p:spTree>
    <p:extLst>
      <p:ext uri="{BB962C8B-B14F-4D97-AF65-F5344CB8AC3E}">
        <p14:creationId xmlns:p14="http://schemas.microsoft.com/office/powerpoint/2010/main" val="340853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CA" sz="4200" dirty="0" smtClean="0"/>
          </a:p>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9</a:t>
            </a:fld>
            <a:endParaRPr lang="en-CA"/>
          </a:p>
        </p:txBody>
      </p:sp>
    </p:spTree>
    <p:extLst>
      <p:ext uri="{BB962C8B-B14F-4D97-AF65-F5344CB8AC3E}">
        <p14:creationId xmlns:p14="http://schemas.microsoft.com/office/powerpoint/2010/main" val="4249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8B5F6C-FABD-443B-BD7C-C16DF0DE4E30}" type="slidenum">
              <a:rPr lang="en-CA" smtClean="0"/>
              <a:pPr/>
              <a:t>10</a:t>
            </a:fld>
            <a:endParaRPr lang="en-CA"/>
          </a:p>
        </p:txBody>
      </p:sp>
    </p:spTree>
    <p:extLst>
      <p:ext uri="{BB962C8B-B14F-4D97-AF65-F5344CB8AC3E}">
        <p14:creationId xmlns:p14="http://schemas.microsoft.com/office/powerpoint/2010/main" val="1969719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F8B5F6C-FABD-443B-BD7C-C16DF0DE4E30}" type="slidenum">
              <a:rPr lang="en-CA" smtClean="0"/>
              <a:pPr/>
              <a:t>12</a:t>
            </a:fld>
            <a:endParaRPr lang="en-CA"/>
          </a:p>
        </p:txBody>
      </p:sp>
    </p:spTree>
    <p:extLst>
      <p:ext uri="{BB962C8B-B14F-4D97-AF65-F5344CB8AC3E}">
        <p14:creationId xmlns:p14="http://schemas.microsoft.com/office/powerpoint/2010/main" val="262111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DD28AC2F-8218-4211-A5CA-5A778F3BD3C6}"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D28AC2F-8218-4211-A5CA-5A778F3BD3C6}"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8" name="Slide Number Placeholder 7"/>
          <p:cNvSpPr>
            <a:spLocks noGrp="1"/>
          </p:cNvSpPr>
          <p:nvPr>
            <p:ph type="sldNum" sz="quarter" idx="11"/>
          </p:nvPr>
        </p:nvSpPr>
        <p:spPr/>
        <p:txBody>
          <a:bodyPr/>
          <a:lstStyle/>
          <a:p>
            <a:fld id="{DD28AC2F-8218-4211-A5CA-5A778F3BD3C6}" type="slidenum">
              <a:rPr lang="en-CA" smtClean="0"/>
              <a:pPr/>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0A65FA-D834-463E-8FA5-2C1F92313954}" type="datetimeFigureOut">
              <a:rPr lang="en-CA" smtClean="0"/>
              <a:pPr/>
              <a:t>26/09/2014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156448" y="6422064"/>
            <a:ext cx="762000" cy="365125"/>
          </a:xfrm>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80A65FA-D834-463E-8FA5-2C1F92313954}" type="datetimeFigureOut">
              <a:rPr lang="en-CA" smtClean="0"/>
              <a:pPr/>
              <a:t>26/09/2014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D28AC2F-8218-4211-A5CA-5A778F3BD3C6}" type="slidenum">
              <a:rPr lang="en-CA" smtClean="0"/>
              <a:pPr/>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80A65FA-D834-463E-8FA5-2C1F92313954}" type="datetimeFigureOut">
              <a:rPr lang="en-CA" smtClean="0"/>
              <a:pPr/>
              <a:t>26/09/2014</a:t>
            </a:fld>
            <a:endParaRPr lang="en-CA"/>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CA"/>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D28AC2F-8218-4211-A5CA-5A778F3BD3C6}"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jpe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724347"/>
            <a:ext cx="1524132" cy="697011"/>
          </a:xfrm>
          <a:prstGeom prst="rect">
            <a:avLst/>
          </a:prstGeom>
        </p:spPr>
      </p:pic>
      <p:sp>
        <p:nvSpPr>
          <p:cNvPr id="4" name="Title 3"/>
          <p:cNvSpPr>
            <a:spLocks noGrp="1"/>
          </p:cNvSpPr>
          <p:nvPr>
            <p:ph type="title"/>
          </p:nvPr>
        </p:nvSpPr>
        <p:spPr>
          <a:xfrm>
            <a:off x="904676" y="2564904"/>
            <a:ext cx="8142164" cy="2304256"/>
          </a:xfrm>
        </p:spPr>
        <p:txBody>
          <a:bodyPr>
            <a:noAutofit/>
          </a:bodyPr>
          <a:lstStyle/>
          <a:p>
            <a:pPr algn="ctr"/>
            <a:r>
              <a:rPr lang="en-CA" sz="2400" b="1" dirty="0" smtClean="0">
                <a:solidFill>
                  <a:srgbClr val="FF0000"/>
                </a:solidFill>
                <a:latin typeface="+mn-lt"/>
              </a:rPr>
              <a:t/>
            </a:r>
            <a:br>
              <a:rPr lang="en-CA" sz="2400" b="1" dirty="0" smtClean="0">
                <a:solidFill>
                  <a:srgbClr val="FF0000"/>
                </a:solidFill>
                <a:latin typeface="+mn-lt"/>
              </a:rPr>
            </a:br>
            <a:r>
              <a:rPr lang="en-CA" sz="2400" b="1" dirty="0" smtClean="0">
                <a:solidFill>
                  <a:srgbClr val="FF0000"/>
                </a:solidFill>
                <a:latin typeface="+mn-lt"/>
              </a:rPr>
              <a:t/>
            </a:r>
            <a:br>
              <a:rPr lang="en-CA" sz="2400" b="1" dirty="0" smtClean="0">
                <a:solidFill>
                  <a:srgbClr val="FF0000"/>
                </a:solidFill>
                <a:latin typeface="+mn-lt"/>
              </a:rPr>
            </a:br>
            <a:r>
              <a:rPr lang="en-CA" sz="8000" dirty="0" smtClean="0">
                <a:solidFill>
                  <a:schemeClr val="bg1"/>
                </a:solidFill>
              </a:rPr>
              <a:t>INFO SESSION</a:t>
            </a:r>
            <a:r>
              <a:rPr lang="en-CA" sz="2400" dirty="0">
                <a:solidFill>
                  <a:srgbClr val="FF0000"/>
                </a:solidFill>
                <a:latin typeface="+mn-lt"/>
              </a:rPr>
              <a:t/>
            </a:r>
            <a:br>
              <a:rPr lang="en-CA" sz="2400" dirty="0">
                <a:solidFill>
                  <a:srgbClr val="FF0000"/>
                </a:solidFill>
                <a:latin typeface="+mn-lt"/>
              </a:rPr>
            </a:br>
            <a:r>
              <a:rPr lang="en-CA" sz="4800" dirty="0" err="1" smtClean="0">
                <a:solidFill>
                  <a:srgbClr val="0070C0"/>
                </a:solidFill>
                <a:latin typeface="MV Boli" panose="02000500030200090000" pitchFamily="2" charset="0"/>
                <a:cs typeface="MV Boli" panose="02000500030200090000" pitchFamily="2" charset="0"/>
              </a:rPr>
              <a:t>Ganawend'Zoyang</a:t>
            </a:r>
            <a:r>
              <a:rPr lang="en-CA" sz="2400" b="1" dirty="0" smtClean="0">
                <a:solidFill>
                  <a:srgbClr val="FF0000"/>
                </a:solidFill>
                <a:latin typeface="+mn-lt"/>
              </a:rPr>
              <a:t/>
            </a:r>
            <a:br>
              <a:rPr lang="en-CA" sz="2400" b="1" dirty="0" smtClean="0">
                <a:solidFill>
                  <a:srgbClr val="FF0000"/>
                </a:solidFill>
                <a:latin typeface="+mn-lt"/>
              </a:rPr>
            </a:br>
            <a:r>
              <a:rPr lang="en-CA" sz="2400" dirty="0" smtClean="0">
                <a:solidFill>
                  <a:schemeClr val="tx1"/>
                </a:solidFill>
                <a:latin typeface="+mn-lt"/>
              </a:rPr>
              <a:t>“</a:t>
            </a:r>
            <a:r>
              <a:rPr lang="en-CA" sz="2400" dirty="0">
                <a:solidFill>
                  <a:schemeClr val="tx1"/>
                </a:solidFill>
                <a:latin typeface="+mn-lt"/>
              </a:rPr>
              <a:t>taking care of our own</a:t>
            </a:r>
            <a:r>
              <a:rPr lang="en-CA" sz="2400" dirty="0" smtClean="0">
                <a:solidFill>
                  <a:schemeClr val="tx1"/>
                </a:solidFill>
                <a:latin typeface="+mn-lt"/>
              </a:rPr>
              <a:t>”</a:t>
            </a:r>
            <a:br>
              <a:rPr lang="en-CA" sz="2400" dirty="0" smtClean="0">
                <a:solidFill>
                  <a:schemeClr val="tx1"/>
                </a:solidFill>
                <a:latin typeface="+mn-lt"/>
              </a:rPr>
            </a:br>
            <a:r>
              <a:rPr lang="en-CA" sz="2400" dirty="0">
                <a:solidFill>
                  <a:srgbClr val="C00000"/>
                </a:solidFill>
                <a:latin typeface="+mn-lt"/>
              </a:rPr>
              <a:t>Social Services Department</a:t>
            </a:r>
          </a:p>
        </p:txBody>
      </p:sp>
      <p:sp>
        <p:nvSpPr>
          <p:cNvPr id="9" name="Subtitle 2"/>
          <p:cNvSpPr txBox="1">
            <a:spLocks/>
          </p:cNvSpPr>
          <p:nvPr/>
        </p:nvSpPr>
        <p:spPr>
          <a:xfrm>
            <a:off x="-576064" y="5301208"/>
            <a:ext cx="8964488" cy="1008112"/>
          </a:xfrm>
          <a:prstGeom prst="rect">
            <a:avLst/>
          </a:prstGeom>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r"/>
            <a:r>
              <a:rPr lang="en-CA" sz="2400" b="1" dirty="0" smtClean="0"/>
              <a:t>(OW) Program &amp; More</a:t>
            </a:r>
          </a:p>
          <a:p>
            <a:pPr algn="r"/>
            <a:r>
              <a:rPr lang="en-CA" sz="2400" b="1" dirty="0" smtClean="0"/>
              <a:t>September 2014</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6" y="692696"/>
            <a:ext cx="4243388" cy="1457325"/>
          </a:xfrm>
          <a:prstGeom prst="rect">
            <a:avLst/>
          </a:prstGeom>
        </p:spPr>
      </p:pic>
    </p:spTree>
    <p:extLst>
      <p:ext uri="{BB962C8B-B14F-4D97-AF65-F5344CB8AC3E}">
        <p14:creationId xmlns:p14="http://schemas.microsoft.com/office/powerpoint/2010/main" val="803280768"/>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4">
                    <a:lumMod val="75000"/>
                  </a:schemeClr>
                </a:solidFill>
              </a:rPr>
              <a:t>Other Forms </a:t>
            </a:r>
            <a:endParaRPr lang="en-CA" b="1" dirty="0">
              <a:solidFill>
                <a:schemeClr val="accent4">
                  <a:lumMod val="75000"/>
                </a:schemeClr>
              </a:solidFill>
            </a:endParaRPr>
          </a:p>
        </p:txBody>
      </p:sp>
      <p:sp>
        <p:nvSpPr>
          <p:cNvPr id="3" name="Content Placeholder 2"/>
          <p:cNvSpPr>
            <a:spLocks noGrp="1"/>
          </p:cNvSpPr>
          <p:nvPr>
            <p:ph idx="1"/>
          </p:nvPr>
        </p:nvSpPr>
        <p:spPr>
          <a:xfrm>
            <a:off x="827584" y="1628800"/>
            <a:ext cx="8064896" cy="3384376"/>
          </a:xfrm>
        </p:spPr>
        <p:txBody>
          <a:bodyPr>
            <a:noAutofit/>
          </a:bodyPr>
          <a:lstStyle/>
          <a:p>
            <a:pPr marL="9525" indent="0">
              <a:spcBef>
                <a:spcPts val="0"/>
              </a:spcBef>
              <a:spcAft>
                <a:spcPts val="1200"/>
              </a:spcAft>
              <a:buClr>
                <a:schemeClr val="accent4"/>
              </a:buClr>
              <a:buNone/>
            </a:pPr>
            <a:r>
              <a:rPr lang="en-CA" sz="1600" b="1" dirty="0" smtClean="0">
                <a:solidFill>
                  <a:schemeClr val="accent4"/>
                </a:solidFill>
              </a:rPr>
              <a:t>Authorization for Pay Direct – </a:t>
            </a:r>
            <a:r>
              <a:rPr lang="en-CA" sz="1600" b="1" dirty="0" smtClean="0"/>
              <a:t>3</a:t>
            </a:r>
            <a:r>
              <a:rPr lang="en-CA" sz="1600" b="1" baseline="30000" dirty="0" smtClean="0"/>
              <a:t>rd</a:t>
            </a:r>
            <a:r>
              <a:rPr lang="en-CA" sz="1600" b="1" dirty="0" smtClean="0"/>
              <a:t> party supplier payments</a:t>
            </a:r>
          </a:p>
          <a:p>
            <a:pPr marL="9525" indent="0">
              <a:spcBef>
                <a:spcPts val="0"/>
              </a:spcBef>
              <a:spcAft>
                <a:spcPts val="1200"/>
              </a:spcAft>
              <a:buClr>
                <a:schemeClr val="accent4"/>
              </a:buClr>
              <a:buNone/>
            </a:pPr>
            <a:r>
              <a:rPr lang="en-CA" sz="1600" b="1" dirty="0" smtClean="0">
                <a:solidFill>
                  <a:schemeClr val="accent4"/>
                </a:solidFill>
              </a:rPr>
              <a:t>Authorization For Payment To Landlord – </a:t>
            </a:r>
            <a:r>
              <a:rPr lang="en-CA" sz="1600" b="1" dirty="0" smtClean="0"/>
              <a:t>pay supplier directly</a:t>
            </a:r>
          </a:p>
          <a:p>
            <a:pPr marL="9525" indent="0">
              <a:spcBef>
                <a:spcPts val="0"/>
              </a:spcBef>
              <a:spcAft>
                <a:spcPts val="1200"/>
              </a:spcAft>
              <a:buClr>
                <a:schemeClr val="accent4"/>
              </a:buClr>
              <a:buNone/>
            </a:pPr>
            <a:r>
              <a:rPr lang="en-CA" sz="1600" b="1" dirty="0" smtClean="0">
                <a:solidFill>
                  <a:schemeClr val="accent4"/>
                </a:solidFill>
              </a:rPr>
              <a:t>Co-residency – </a:t>
            </a:r>
            <a:r>
              <a:rPr lang="en-CA" sz="1600" b="1" dirty="0" smtClean="0"/>
              <a:t>applicant declares someone else lives in the home</a:t>
            </a:r>
          </a:p>
          <a:p>
            <a:pPr marL="9525" indent="0">
              <a:spcBef>
                <a:spcPts val="0"/>
              </a:spcBef>
              <a:spcAft>
                <a:spcPts val="1200"/>
              </a:spcAft>
              <a:buClr>
                <a:schemeClr val="accent4"/>
              </a:buClr>
              <a:buNone/>
            </a:pPr>
            <a:r>
              <a:rPr lang="en-CA" sz="1600" b="1" dirty="0" smtClean="0">
                <a:solidFill>
                  <a:schemeClr val="accent4"/>
                </a:solidFill>
              </a:rPr>
              <a:t>Living With Parent Questionnaire – </a:t>
            </a:r>
            <a:r>
              <a:rPr lang="en-CA" sz="1600" b="1" dirty="0" smtClean="0"/>
              <a:t>anyone declaring living with a parent</a:t>
            </a:r>
          </a:p>
          <a:p>
            <a:pPr marL="9525" indent="0">
              <a:spcBef>
                <a:spcPts val="0"/>
              </a:spcBef>
              <a:spcAft>
                <a:spcPts val="1200"/>
              </a:spcAft>
              <a:buClr>
                <a:schemeClr val="accent4"/>
              </a:buClr>
              <a:buNone/>
            </a:pPr>
            <a:r>
              <a:rPr lang="en-CA" sz="1600" b="1" dirty="0" smtClean="0">
                <a:solidFill>
                  <a:srgbClr val="00B0F0"/>
                </a:solidFill>
              </a:rPr>
              <a:t>Referral to ODSP – </a:t>
            </a:r>
            <a:r>
              <a:rPr lang="en-CA" sz="1600" b="1" dirty="0" smtClean="0"/>
              <a:t>client declares a disabling medical condition</a:t>
            </a:r>
          </a:p>
          <a:p>
            <a:pPr marL="9525" indent="0">
              <a:spcBef>
                <a:spcPts val="0"/>
              </a:spcBef>
              <a:spcAft>
                <a:spcPts val="1200"/>
              </a:spcAft>
              <a:buClr>
                <a:schemeClr val="accent4"/>
              </a:buClr>
              <a:buNone/>
            </a:pPr>
            <a:r>
              <a:rPr lang="en-CA" sz="1600" b="1" dirty="0" smtClean="0">
                <a:solidFill>
                  <a:schemeClr val="accent4"/>
                </a:solidFill>
              </a:rPr>
              <a:t>School Attendance – </a:t>
            </a:r>
            <a:r>
              <a:rPr lang="en-CA" sz="1600" b="1" dirty="0" smtClean="0"/>
              <a:t>for all dependents under the age of 18</a:t>
            </a:r>
          </a:p>
          <a:p>
            <a:pPr marL="9525" indent="0">
              <a:spcBef>
                <a:spcPts val="0"/>
              </a:spcBef>
              <a:spcAft>
                <a:spcPts val="1200"/>
              </a:spcAft>
              <a:buClr>
                <a:schemeClr val="accent4"/>
              </a:buClr>
              <a:buNone/>
            </a:pPr>
            <a:r>
              <a:rPr lang="en-CA" sz="1600" b="1" dirty="0" smtClean="0">
                <a:solidFill>
                  <a:schemeClr val="accent4"/>
                </a:solidFill>
              </a:rPr>
              <a:t>Statutory Declaration – </a:t>
            </a:r>
            <a:r>
              <a:rPr lang="en-CA" sz="1600" b="1" dirty="0"/>
              <a:t>affidavit of statement</a:t>
            </a:r>
          </a:p>
          <a:p>
            <a:pPr marL="9525" indent="0">
              <a:spcAft>
                <a:spcPts val="1200"/>
              </a:spcAft>
              <a:buClr>
                <a:schemeClr val="accent4"/>
              </a:buClr>
              <a:buNone/>
            </a:pPr>
            <a:r>
              <a:rPr lang="en-CA" sz="1600" b="1" dirty="0">
                <a:solidFill>
                  <a:schemeClr val="accent4"/>
                </a:solidFill>
              </a:rPr>
              <a:t>Support &amp; Maintenance (2212) – </a:t>
            </a:r>
            <a:r>
              <a:rPr lang="en-CA" sz="1600" b="1" dirty="0"/>
              <a:t>sole </a:t>
            </a:r>
            <a:r>
              <a:rPr lang="en-CA" sz="1600" b="1" dirty="0" smtClean="0"/>
              <a:t>support/temp care/under 18</a:t>
            </a:r>
            <a:endParaRPr lang="en-CA" sz="16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68112" y="1772816"/>
            <a:ext cx="6629400" cy="3240360"/>
          </a:xfrm>
        </p:spPr>
        <p:txBody>
          <a:bodyPr>
            <a:normAutofit/>
          </a:bodyPr>
          <a:lstStyle/>
          <a:p>
            <a:pPr>
              <a:spcBef>
                <a:spcPts val="0"/>
              </a:spcBef>
              <a:spcAft>
                <a:spcPts val="1200"/>
              </a:spcAft>
            </a:pPr>
            <a:r>
              <a:rPr lang="en-US" sz="1600" b="1" dirty="0"/>
              <a:t>There are different </a:t>
            </a:r>
            <a:r>
              <a:rPr lang="en-US" sz="1600" b="1" dirty="0">
                <a:solidFill>
                  <a:schemeClr val="accent1"/>
                </a:solidFill>
              </a:rPr>
              <a:t>Case Classes </a:t>
            </a:r>
            <a:r>
              <a:rPr lang="en-US" sz="1600" b="1" dirty="0"/>
              <a:t>for each </a:t>
            </a:r>
            <a:r>
              <a:rPr lang="en-US" sz="1600" b="1" dirty="0">
                <a:solidFill>
                  <a:schemeClr val="accent1"/>
                </a:solidFill>
              </a:rPr>
              <a:t>Benefit Unit</a:t>
            </a:r>
            <a:r>
              <a:rPr lang="en-US" sz="1600" b="1" dirty="0" smtClean="0">
                <a:solidFill>
                  <a:schemeClr val="accent1"/>
                </a:solidFill>
              </a:rPr>
              <a:t>.</a:t>
            </a:r>
            <a:endParaRPr lang="en-US" sz="1600" b="1" dirty="0">
              <a:solidFill>
                <a:schemeClr val="accent1"/>
              </a:solidFill>
            </a:endParaRPr>
          </a:p>
          <a:p>
            <a:pPr marL="2160000" lvl="1" indent="-1803400" defTabSz="327025">
              <a:spcBef>
                <a:spcPts val="0"/>
              </a:spcBef>
              <a:spcAft>
                <a:spcPts val="1200"/>
              </a:spcAft>
              <a:tabLst>
                <a:tab pos="2156400" algn="l"/>
                <a:tab pos="2160000" algn="l"/>
              </a:tabLst>
            </a:pPr>
            <a:r>
              <a:rPr lang="en-US" sz="1600" b="1" dirty="0">
                <a:solidFill>
                  <a:schemeClr val="accent1"/>
                </a:solidFill>
              </a:rPr>
              <a:t>Regular – </a:t>
            </a:r>
            <a:r>
              <a:rPr lang="en-US" sz="1600" b="1" dirty="0" smtClean="0">
                <a:solidFill>
                  <a:schemeClr val="accent1"/>
                </a:solidFill>
              </a:rPr>
              <a:t>	</a:t>
            </a:r>
            <a:r>
              <a:rPr lang="en-US" sz="1600" b="1" dirty="0" smtClean="0"/>
              <a:t>Single </a:t>
            </a:r>
            <a:r>
              <a:rPr lang="en-US" sz="1600" b="1" dirty="0"/>
              <a:t>Persons or a couple with no children</a:t>
            </a:r>
          </a:p>
          <a:p>
            <a:pPr marL="2155825" lvl="1" indent="-1803400" defTabSz="327025">
              <a:spcBef>
                <a:spcPts val="0"/>
              </a:spcBef>
              <a:spcAft>
                <a:spcPts val="1200"/>
              </a:spcAft>
              <a:tabLst>
                <a:tab pos="2155825" algn="l"/>
              </a:tabLst>
            </a:pPr>
            <a:r>
              <a:rPr lang="en-US" sz="1600" b="1" dirty="0">
                <a:solidFill>
                  <a:schemeClr val="accent1"/>
                </a:solidFill>
              </a:rPr>
              <a:t>Sole Support – </a:t>
            </a:r>
            <a:r>
              <a:rPr lang="en-US" sz="1600" b="1" dirty="0" smtClean="0">
                <a:solidFill>
                  <a:schemeClr val="accent1"/>
                </a:solidFill>
              </a:rPr>
              <a:t>	</a:t>
            </a:r>
            <a:r>
              <a:rPr lang="en-US" sz="1600" b="1" dirty="0" smtClean="0"/>
              <a:t>Single </a:t>
            </a:r>
            <a:r>
              <a:rPr lang="en-US" sz="1600" b="1" dirty="0"/>
              <a:t>Person with child(</a:t>
            </a:r>
            <a:r>
              <a:rPr lang="en-US" sz="1600" b="1" dirty="0" err="1"/>
              <a:t>ren</a:t>
            </a:r>
            <a:r>
              <a:rPr lang="en-US" sz="1600" b="1" dirty="0"/>
              <a:t>)</a:t>
            </a:r>
          </a:p>
          <a:p>
            <a:pPr marL="2155825" lvl="1" indent="-1803400" defTabSz="327025">
              <a:spcBef>
                <a:spcPts val="0"/>
              </a:spcBef>
              <a:spcAft>
                <a:spcPts val="1200"/>
              </a:spcAft>
              <a:tabLst>
                <a:tab pos="2155825" algn="l"/>
              </a:tabLst>
            </a:pPr>
            <a:r>
              <a:rPr lang="en-US" sz="1600" b="1" dirty="0">
                <a:solidFill>
                  <a:schemeClr val="accent1"/>
                </a:solidFill>
              </a:rPr>
              <a:t>Temporary Care – </a:t>
            </a:r>
            <a:r>
              <a:rPr lang="en-US" sz="1600" b="1" dirty="0" smtClean="0">
                <a:solidFill>
                  <a:schemeClr val="accent1"/>
                </a:solidFill>
              </a:rPr>
              <a:t>	</a:t>
            </a:r>
            <a:r>
              <a:rPr lang="en-US" sz="1600" b="1" dirty="0" smtClean="0"/>
              <a:t>Anyone </a:t>
            </a:r>
            <a:r>
              <a:rPr lang="en-US" sz="1600" b="1" dirty="0"/>
              <a:t>taking care of a child they do not have a legal responsibility to support</a:t>
            </a:r>
          </a:p>
          <a:p>
            <a:pPr marL="2155825" lvl="1" indent="-1803400" defTabSz="327025">
              <a:spcBef>
                <a:spcPts val="0"/>
              </a:spcBef>
              <a:spcAft>
                <a:spcPts val="1200"/>
              </a:spcAft>
              <a:tabLst>
                <a:tab pos="2155825" algn="l"/>
              </a:tabLst>
            </a:pPr>
            <a:r>
              <a:rPr lang="en-US" sz="1600" b="1" dirty="0">
                <a:solidFill>
                  <a:schemeClr val="accent1"/>
                </a:solidFill>
              </a:rPr>
              <a:t>Emergency – </a:t>
            </a:r>
            <a:r>
              <a:rPr lang="en-US" sz="1600" b="1" dirty="0" smtClean="0">
                <a:solidFill>
                  <a:schemeClr val="accent1"/>
                </a:solidFill>
              </a:rPr>
              <a:t>	</a:t>
            </a:r>
            <a:r>
              <a:rPr lang="en-US" sz="1600" b="1" dirty="0" smtClean="0"/>
              <a:t>Failure </a:t>
            </a:r>
            <a:r>
              <a:rPr lang="en-US" sz="1600" b="1" dirty="0"/>
              <a:t>to provide this assistance will result in a danger to the physical health of a member of the benefit unit; or at least 1 dependent child being unable to continue to reside with their parent</a:t>
            </a:r>
          </a:p>
        </p:txBody>
      </p:sp>
      <p:sp>
        <p:nvSpPr>
          <p:cNvPr id="6" name="TextBox 5"/>
          <p:cNvSpPr txBox="1"/>
          <p:nvPr/>
        </p:nvSpPr>
        <p:spPr>
          <a:xfrm>
            <a:off x="395536" y="476672"/>
            <a:ext cx="4680520" cy="707886"/>
          </a:xfrm>
          <a:prstGeom prst="rect">
            <a:avLst/>
          </a:prstGeom>
          <a:noFill/>
        </p:spPr>
        <p:txBody>
          <a:bodyPr wrap="square" rtlCol="0">
            <a:spAutoFit/>
          </a:bodyPr>
          <a:lstStyle/>
          <a:p>
            <a:r>
              <a:rPr lang="en-CA" sz="4000" b="1" dirty="0" smtClean="0">
                <a:solidFill>
                  <a:srgbClr val="00B0F0"/>
                </a:solidFill>
              </a:rPr>
              <a:t>Types of Cases</a:t>
            </a:r>
            <a:endParaRPr lang="en-CA" sz="4000" b="1" dirty="0">
              <a:solidFill>
                <a:srgbClr val="00B0F0"/>
              </a:solidFill>
            </a:endParaRPr>
          </a:p>
        </p:txBody>
      </p:sp>
    </p:spTree>
    <p:extLst>
      <p:ext uri="{BB962C8B-B14F-4D97-AF65-F5344CB8AC3E}">
        <p14:creationId xmlns:p14="http://schemas.microsoft.com/office/powerpoint/2010/main" val="673185511"/>
      </p:ext>
    </p:extLst>
  </p:cSld>
  <p:clrMapOvr>
    <a:masterClrMapping/>
  </p:clrMapOvr>
  <mc:AlternateContent xmlns:mc="http://schemas.openxmlformats.org/markup-compatibility/2006" xmlns:p14="http://schemas.microsoft.com/office/powerpoint/2010/main">
    <mc:Choice Requires="p14">
      <p:transition p14:dur="250" advClick="0">
        <p:dissolve/>
      </p:transition>
    </mc:Choice>
    <mc:Fallback xmlns="">
      <p:transition advClick="0">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157192"/>
            <a:ext cx="8496944" cy="1080120"/>
          </a:xfrm>
        </p:spPr>
        <p:txBody>
          <a:bodyPr>
            <a:normAutofit fontScale="90000"/>
          </a:bodyPr>
          <a:lstStyle/>
          <a:p>
            <a:r>
              <a:rPr lang="en-CA" b="1" dirty="0" smtClean="0">
                <a:solidFill>
                  <a:srgbClr val="00B0F0"/>
                </a:solidFill>
              </a:rPr>
              <a:t>Entitlements</a:t>
            </a:r>
            <a:br>
              <a:rPr lang="en-CA" b="1" dirty="0" smtClean="0">
                <a:solidFill>
                  <a:srgbClr val="00B0F0"/>
                </a:solidFill>
              </a:rPr>
            </a:br>
            <a:r>
              <a:rPr lang="en-CA" sz="2000" b="1" dirty="0" smtClean="0">
                <a:solidFill>
                  <a:srgbClr val="C00000"/>
                </a:solidFill>
              </a:rPr>
              <a:t>to be replaced 1 October 2014</a:t>
            </a:r>
            <a:endParaRPr lang="en-CA" b="1"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35" y="401171"/>
            <a:ext cx="5960745" cy="4612005"/>
          </a:xfrm>
          <a:prstGeom prst="rect">
            <a:avLst/>
          </a:prstGeom>
        </p:spPr>
      </p:pic>
    </p:spTree>
    <p:extLst>
      <p:ext uri="{BB962C8B-B14F-4D97-AF65-F5344CB8AC3E}">
        <p14:creationId xmlns:p14="http://schemas.microsoft.com/office/powerpoint/2010/main" val="1807632098"/>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5936" y="1534140"/>
            <a:ext cx="5076056" cy="3785652"/>
          </a:xfrm>
          <a:prstGeom prst="rect">
            <a:avLst/>
          </a:prstGeom>
          <a:noFill/>
        </p:spPr>
        <p:txBody>
          <a:bodyPr wrap="square" rtlCol="0">
            <a:spAutoFit/>
          </a:bodyPr>
          <a:lstStyle/>
          <a:p>
            <a:pPr>
              <a:buClr>
                <a:schemeClr val="bg1"/>
              </a:buClr>
            </a:pPr>
            <a:r>
              <a:rPr lang="en-CA" sz="2400" dirty="0" smtClean="0"/>
              <a:t>Client is </a:t>
            </a:r>
            <a:r>
              <a:rPr lang="en-CA" sz="2400" dirty="0"/>
              <a:t>provided with an </a:t>
            </a:r>
            <a:r>
              <a:rPr lang="en-CA" sz="2400" b="1" dirty="0">
                <a:solidFill>
                  <a:schemeClr val="accent2"/>
                </a:solidFill>
              </a:rPr>
              <a:t>Application for </a:t>
            </a:r>
            <a:r>
              <a:rPr lang="en-CA" sz="2400" b="1" dirty="0" smtClean="0">
                <a:solidFill>
                  <a:schemeClr val="accent2"/>
                </a:solidFill>
              </a:rPr>
              <a:t>Pregnancy or Breastfeeding </a:t>
            </a:r>
            <a:r>
              <a:rPr lang="en-CA" sz="2400" b="1" dirty="0">
                <a:solidFill>
                  <a:schemeClr val="accent2"/>
                </a:solidFill>
              </a:rPr>
              <a:t>Nutrition Allowance </a:t>
            </a:r>
            <a:r>
              <a:rPr lang="en-CA" sz="2400" b="1" dirty="0" smtClean="0">
                <a:solidFill>
                  <a:schemeClr val="accent2"/>
                </a:solidFill>
              </a:rPr>
              <a:t>Form.</a:t>
            </a:r>
          </a:p>
          <a:p>
            <a:pPr>
              <a:buClr>
                <a:schemeClr val="bg1"/>
              </a:buClr>
            </a:pPr>
            <a:r>
              <a:rPr lang="en-CA" sz="2400" b="1" dirty="0" smtClean="0"/>
              <a:t>This form is to be </a:t>
            </a:r>
            <a:r>
              <a:rPr lang="en-CA" sz="2400" dirty="0" smtClean="0"/>
              <a:t>completed </a:t>
            </a:r>
            <a:r>
              <a:rPr lang="en-CA" sz="2400" dirty="0"/>
              <a:t>by an </a:t>
            </a:r>
            <a:r>
              <a:rPr lang="en-CA" sz="2400" b="1" dirty="0">
                <a:solidFill>
                  <a:schemeClr val="accent3"/>
                </a:solidFill>
              </a:rPr>
              <a:t>approved health </a:t>
            </a:r>
            <a:r>
              <a:rPr lang="en-CA" sz="2400" b="1" dirty="0" smtClean="0">
                <a:solidFill>
                  <a:schemeClr val="accent3"/>
                </a:solidFill>
              </a:rPr>
              <a:t>professional</a:t>
            </a:r>
            <a:r>
              <a:rPr lang="en-CA" sz="2400" dirty="0" smtClean="0"/>
              <a:t>.</a:t>
            </a:r>
            <a:endParaRPr lang="en-CA" sz="2400" dirty="0"/>
          </a:p>
          <a:p>
            <a:pPr marL="1071563" indent="-1071563">
              <a:buClr>
                <a:schemeClr val="bg1"/>
              </a:buClr>
            </a:pPr>
            <a:r>
              <a:rPr lang="en-CA" sz="2400" dirty="0" smtClean="0"/>
              <a:t>Note:	Breastfeeding </a:t>
            </a:r>
            <a:r>
              <a:rPr lang="en-CA" sz="2400" dirty="0"/>
              <a:t>– verbal confirmation from the mother that she is </a:t>
            </a:r>
            <a:r>
              <a:rPr lang="en-CA" sz="2400" dirty="0" smtClean="0"/>
              <a:t>nursing </a:t>
            </a:r>
            <a:r>
              <a:rPr lang="en-CA" sz="2400" dirty="0"/>
              <a:t>is required</a:t>
            </a:r>
            <a:r>
              <a:rPr lang="en-CA" sz="2400" dirty="0" smtClean="0"/>
              <a:t>.</a:t>
            </a:r>
            <a:endParaRPr lang="en-CA" sz="2400" dirty="0"/>
          </a:p>
        </p:txBody>
      </p:sp>
      <p:pic>
        <p:nvPicPr>
          <p:cNvPr id="7" name="Picture Placeholder 6" descr="bfeeding2.jpg"/>
          <p:cNvPicPr>
            <a:picLocks noGrp="1" noChangeAspect="1"/>
          </p:cNvPicPr>
          <p:nvPr>
            <p:ph type="pic" idx="1"/>
          </p:nvPr>
        </p:nvPicPr>
        <p:blipFill>
          <a:blip r:embed="rId3" cstate="print"/>
          <a:srcRect t="9960" b="9960"/>
          <a:stretch>
            <a:fillRect/>
          </a:stretch>
        </p:blipFill>
        <p:spPr>
          <a:xfrm>
            <a:off x="395936" y="1019907"/>
            <a:ext cx="3600000" cy="3600000"/>
          </a:xfrm>
        </p:spPr>
      </p:pic>
      <p:sp>
        <p:nvSpPr>
          <p:cNvPr id="2" name="Title 1"/>
          <p:cNvSpPr>
            <a:spLocks noGrp="1"/>
          </p:cNvSpPr>
          <p:nvPr>
            <p:ph type="title"/>
          </p:nvPr>
        </p:nvSpPr>
        <p:spPr>
          <a:xfrm>
            <a:off x="2051720" y="-171400"/>
            <a:ext cx="7056784" cy="1253808"/>
          </a:xfrm>
        </p:spPr>
        <p:txBody>
          <a:bodyPr>
            <a:noAutofit/>
          </a:bodyPr>
          <a:lstStyle/>
          <a:p>
            <a:r>
              <a:rPr lang="en-CA" sz="4000" b="1" dirty="0" smtClean="0">
                <a:solidFill>
                  <a:schemeClr val="accent2"/>
                </a:solidFill>
                <a:latin typeface="+mn-lt"/>
              </a:rPr>
              <a:t>Pregnancy &amp; Breastfeeding</a:t>
            </a:r>
            <a:endParaRPr lang="en-CA" sz="4000" b="1" dirty="0">
              <a:solidFill>
                <a:schemeClr val="accent2"/>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388" y="620688"/>
            <a:ext cx="3629932" cy="1253808"/>
          </a:xfrm>
        </p:spPr>
        <p:txBody>
          <a:bodyPr>
            <a:normAutofit/>
          </a:bodyPr>
          <a:lstStyle/>
          <a:p>
            <a:r>
              <a:rPr lang="en-CA" sz="4000" b="1" dirty="0" smtClean="0">
                <a:solidFill>
                  <a:schemeClr val="accent2"/>
                </a:solidFill>
                <a:latin typeface="+mn-lt"/>
              </a:rPr>
              <a:t>Special Diet</a:t>
            </a:r>
            <a:endParaRPr lang="en-CA" sz="4000" b="1" dirty="0">
              <a:solidFill>
                <a:schemeClr val="accent2"/>
              </a:solidFill>
              <a:latin typeface="+mn-lt"/>
            </a:endParaRPr>
          </a:p>
        </p:txBody>
      </p:sp>
      <p:sp>
        <p:nvSpPr>
          <p:cNvPr id="4" name="TextBox 3"/>
          <p:cNvSpPr txBox="1"/>
          <p:nvPr/>
        </p:nvSpPr>
        <p:spPr>
          <a:xfrm>
            <a:off x="3923928" y="2060848"/>
            <a:ext cx="5220072" cy="4401205"/>
          </a:xfrm>
          <a:prstGeom prst="rect">
            <a:avLst/>
          </a:prstGeom>
          <a:noFill/>
        </p:spPr>
        <p:txBody>
          <a:bodyPr wrap="square" rtlCol="0">
            <a:spAutoFit/>
          </a:bodyPr>
          <a:lstStyle/>
          <a:p>
            <a:r>
              <a:rPr lang="en-CA" sz="2000" dirty="0" smtClean="0"/>
              <a:t>Clients with dietary needs will be given a </a:t>
            </a:r>
            <a:r>
              <a:rPr lang="en-CA" sz="2000" b="1" dirty="0" smtClean="0">
                <a:solidFill>
                  <a:schemeClr val="accent2"/>
                </a:solidFill>
              </a:rPr>
              <a:t>Special Diet Form. </a:t>
            </a:r>
          </a:p>
          <a:p>
            <a:endParaRPr lang="en-CA" sz="2000" b="1" dirty="0">
              <a:solidFill>
                <a:schemeClr val="accent2"/>
              </a:solidFill>
            </a:endParaRPr>
          </a:p>
          <a:p>
            <a:r>
              <a:rPr lang="en-CA" sz="2000" dirty="0" smtClean="0"/>
              <a:t>Medical forms must be completed by an </a:t>
            </a:r>
            <a:r>
              <a:rPr lang="en-CA" sz="2000" b="1" dirty="0" smtClean="0">
                <a:solidFill>
                  <a:schemeClr val="accent3"/>
                </a:solidFill>
              </a:rPr>
              <a:t>approved health professional</a:t>
            </a:r>
            <a:r>
              <a:rPr lang="en-CA" sz="2000" dirty="0" smtClean="0"/>
              <a:t>:</a:t>
            </a:r>
            <a:endParaRPr lang="en-CA" sz="2000" dirty="0"/>
          </a:p>
          <a:p>
            <a:pPr marL="342900" lvl="1" indent="-342900">
              <a:buClr>
                <a:schemeClr val="accent3"/>
              </a:buClr>
              <a:buFont typeface="Courier New" panose="02070309020205020404" pitchFamily="49" charset="0"/>
              <a:buChar char="o"/>
            </a:pPr>
            <a:r>
              <a:rPr lang="en-CA" sz="2000" dirty="0"/>
              <a:t>A Physician registered with the College of Physicians and Surgeons of Ontario</a:t>
            </a:r>
          </a:p>
          <a:p>
            <a:pPr marL="342900" lvl="1" indent="-342900">
              <a:buClr>
                <a:schemeClr val="accent3"/>
              </a:buClr>
              <a:buFont typeface="Courier New" panose="02070309020205020404" pitchFamily="49" charset="0"/>
              <a:buChar char="o"/>
            </a:pPr>
            <a:r>
              <a:rPr lang="en-CA" sz="2000" dirty="0"/>
              <a:t>A Registered Nurse in the extended class Registered with the College of Nurses of Ontario</a:t>
            </a:r>
          </a:p>
          <a:p>
            <a:pPr marL="342900" lvl="1" indent="-342900">
              <a:buClr>
                <a:schemeClr val="accent3"/>
              </a:buClr>
              <a:buFont typeface="Courier New" panose="02070309020205020404" pitchFamily="49" charset="0"/>
              <a:buChar char="o"/>
            </a:pPr>
            <a:r>
              <a:rPr lang="en-CA" sz="2000" dirty="0"/>
              <a:t>A Registered Dietician registered with the College of Dieticians of Ontario</a:t>
            </a:r>
          </a:p>
          <a:p>
            <a:pPr marL="342900" lvl="1" indent="-342900">
              <a:buClr>
                <a:schemeClr val="accent3"/>
              </a:buClr>
              <a:buFont typeface="Courier New" panose="02070309020205020404" pitchFamily="49" charset="0"/>
              <a:buChar char="o"/>
            </a:pPr>
            <a:r>
              <a:rPr lang="en-CA" sz="2000" dirty="0"/>
              <a:t>A Registered Midwife registered with the College of Midwives of </a:t>
            </a:r>
            <a:r>
              <a:rPr lang="en-CA" sz="2000" dirty="0" smtClean="0"/>
              <a:t>Ontario</a:t>
            </a:r>
            <a:endParaRPr lang="en-CA" sz="2000" dirty="0"/>
          </a:p>
        </p:txBody>
      </p:sp>
      <p:pic>
        <p:nvPicPr>
          <p:cNvPr id="7" name="Picture Placeholder 4" descr="special diet.jpg"/>
          <p:cNvPicPr>
            <a:picLocks noGrp="1" noChangeAspect="1"/>
          </p:cNvPicPr>
          <p:nvPr>
            <p:ph type="pic" idx="1"/>
          </p:nvPr>
        </p:nvPicPr>
        <p:blipFill>
          <a:blip r:embed="rId3" cstate="print"/>
          <a:srcRect l="10317" r="10317"/>
          <a:stretch>
            <a:fillRect/>
          </a:stretch>
        </p:blipFill>
        <p:spPr>
          <a:xfrm>
            <a:off x="251520" y="1019907"/>
            <a:ext cx="3600000" cy="3600000"/>
          </a:xfrm>
        </p:spPr>
      </p:pic>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CA" sz="4000" b="1" dirty="0" smtClean="0">
                <a:solidFill>
                  <a:schemeClr val="accent2"/>
                </a:solidFill>
              </a:rPr>
              <a:t>Benefits</a:t>
            </a:r>
            <a:endParaRPr lang="en-CA" sz="4000" b="1" dirty="0">
              <a:solidFill>
                <a:srgbClr val="00B0F0"/>
              </a:solidFill>
            </a:endParaRPr>
          </a:p>
        </p:txBody>
      </p:sp>
      <p:sp>
        <p:nvSpPr>
          <p:cNvPr id="8" name="Content Placeholder 7"/>
          <p:cNvSpPr>
            <a:spLocks noGrp="1"/>
          </p:cNvSpPr>
          <p:nvPr>
            <p:ph sz="half" idx="1"/>
          </p:nvPr>
        </p:nvSpPr>
        <p:spPr/>
        <p:txBody>
          <a:bodyPr>
            <a:noAutofit/>
          </a:bodyPr>
          <a:lstStyle/>
          <a:p>
            <a:pPr marL="0" indent="0">
              <a:buClr>
                <a:schemeClr val="bg1"/>
              </a:buClr>
              <a:buNone/>
            </a:pPr>
            <a:r>
              <a:rPr lang="en-CA" sz="2400" b="1" dirty="0">
                <a:solidFill>
                  <a:schemeClr val="accent2"/>
                </a:solidFill>
              </a:rPr>
              <a:t>Mandatory Benefits</a:t>
            </a:r>
          </a:p>
          <a:p>
            <a:pPr marL="185738" indent="-160338">
              <a:buClr>
                <a:schemeClr val="accent2"/>
              </a:buClr>
              <a:buFont typeface="Wingdings" pitchFamily="2" charset="2"/>
              <a:buChar char="§"/>
            </a:pPr>
            <a:r>
              <a:rPr lang="en-CA" sz="2400" b="0" dirty="0" smtClean="0"/>
              <a:t>provided </a:t>
            </a:r>
            <a:r>
              <a:rPr lang="en-CA" sz="2400" b="0" dirty="0"/>
              <a:t>to all eligible Ontario Works recipients </a:t>
            </a:r>
            <a:r>
              <a:rPr lang="en-CA" sz="2400" b="0" dirty="0" smtClean="0"/>
              <a:t>and/or </a:t>
            </a:r>
            <a:r>
              <a:rPr lang="en-CA" sz="2400" b="0" dirty="0"/>
              <a:t>members of their benefit </a:t>
            </a:r>
            <a:r>
              <a:rPr lang="en-CA" sz="2400" b="0" dirty="0" smtClean="0"/>
              <a:t>unit.</a:t>
            </a:r>
          </a:p>
        </p:txBody>
      </p:sp>
      <p:sp>
        <p:nvSpPr>
          <p:cNvPr id="2" name="Content Placeholder 1"/>
          <p:cNvSpPr>
            <a:spLocks noGrp="1"/>
          </p:cNvSpPr>
          <p:nvPr>
            <p:ph sz="half" idx="2"/>
          </p:nvPr>
        </p:nvSpPr>
        <p:spPr>
          <a:xfrm>
            <a:off x="4267200" y="1600200"/>
            <a:ext cx="4121224" cy="4525963"/>
          </a:xfrm>
        </p:spPr>
        <p:txBody>
          <a:bodyPr>
            <a:normAutofit/>
          </a:bodyPr>
          <a:lstStyle/>
          <a:p>
            <a:pPr marL="36576" indent="0">
              <a:buNone/>
            </a:pPr>
            <a:r>
              <a:rPr lang="en-CA" sz="2400" b="1" dirty="0">
                <a:solidFill>
                  <a:srgbClr val="00B0F0"/>
                </a:solidFill>
              </a:rPr>
              <a:t>Discretionary Benefits (NEW POLICY)</a:t>
            </a:r>
          </a:p>
          <a:p>
            <a:pPr marL="457200" indent="-457200">
              <a:buClr>
                <a:srgbClr val="00B0F0"/>
              </a:buClr>
              <a:buSzPct val="100000"/>
              <a:buFont typeface="Arial" panose="020B0604020202020204" pitchFamily="34" charset="0"/>
              <a:buChar char="•"/>
            </a:pPr>
            <a:r>
              <a:rPr lang="en-CA" sz="2400" dirty="0" smtClean="0"/>
              <a:t>provided </a:t>
            </a:r>
            <a:r>
              <a:rPr lang="en-CA" sz="2400" dirty="0"/>
              <a:t>on a case-by-case basis at the discretion of the Administrator </a:t>
            </a:r>
          </a:p>
          <a:p>
            <a:pPr marL="457200" indent="-457200">
              <a:buClr>
                <a:srgbClr val="00B0F0"/>
              </a:buClr>
              <a:buSzPct val="100000"/>
              <a:buFont typeface="Arial" panose="020B0604020202020204" pitchFamily="34" charset="0"/>
              <a:buChar char="•"/>
            </a:pPr>
            <a:r>
              <a:rPr lang="en-CA" sz="2400" dirty="0"/>
              <a:t>d</a:t>
            </a:r>
            <a:r>
              <a:rPr lang="en-CA" sz="2400" dirty="0" smtClean="0"/>
              <a:t>ollar amount is </a:t>
            </a:r>
            <a:r>
              <a:rPr lang="en-CA" sz="2400" dirty="0"/>
              <a:t>determined by the Administrator</a:t>
            </a:r>
            <a:r>
              <a:rPr lang="en-CA" sz="2400" dirty="0" smtClean="0"/>
              <a:t>.</a:t>
            </a:r>
            <a:endParaRPr lang="en-CA" sz="2400" dirty="0"/>
          </a:p>
        </p:txBody>
      </p:sp>
    </p:spTree>
    <p:extLst>
      <p:ext uri="{BB962C8B-B14F-4D97-AF65-F5344CB8AC3E}">
        <p14:creationId xmlns:p14="http://schemas.microsoft.com/office/powerpoint/2010/main" val="2714775928"/>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88640"/>
            <a:ext cx="8280920" cy="5770811"/>
          </a:xfrm>
          <a:prstGeom prst="rect">
            <a:avLst/>
          </a:prstGeom>
          <a:noFill/>
        </p:spPr>
        <p:txBody>
          <a:bodyPr wrap="square" rtlCol="0">
            <a:spAutoFit/>
          </a:bodyPr>
          <a:lstStyle/>
          <a:p>
            <a:pPr>
              <a:spcAft>
                <a:spcPts val="1200"/>
              </a:spcAft>
              <a:buClr>
                <a:schemeClr val="bg1"/>
              </a:buClr>
            </a:pPr>
            <a:r>
              <a:rPr lang="en-CA" sz="2400" b="1" dirty="0">
                <a:solidFill>
                  <a:schemeClr val="accent2"/>
                </a:solidFill>
              </a:rPr>
              <a:t>Mandatory Benefits</a:t>
            </a:r>
          </a:p>
          <a:p>
            <a:pPr marL="180975" indent="-180975">
              <a:spcAft>
                <a:spcPts val="1200"/>
              </a:spcAft>
              <a:buClr>
                <a:schemeClr val="accent2"/>
              </a:buClr>
              <a:buFont typeface="Wingdings" pitchFamily="2" charset="2"/>
              <a:buChar char="§"/>
            </a:pPr>
            <a:r>
              <a:rPr lang="en-CA" sz="1600" b="1" dirty="0" smtClean="0"/>
              <a:t>Health-Related benefits</a:t>
            </a:r>
            <a:r>
              <a:rPr lang="en-CA" sz="1600" b="1" dirty="0"/>
              <a:t>: </a:t>
            </a:r>
          </a:p>
          <a:p>
            <a:pPr marL="350838" lvl="1" indent="-180975">
              <a:spcAft>
                <a:spcPts val="600"/>
              </a:spcAft>
              <a:buClr>
                <a:schemeClr val="accent3"/>
              </a:buClr>
              <a:buFont typeface="Wingdings" pitchFamily="2" charset="2"/>
              <a:buChar char="§"/>
            </a:pPr>
            <a:r>
              <a:rPr lang="en-CA" sz="1600" b="1" dirty="0" smtClean="0"/>
              <a:t>prescription </a:t>
            </a:r>
            <a:r>
              <a:rPr lang="en-CA" sz="1600" b="1" dirty="0"/>
              <a:t>drug coverage </a:t>
            </a:r>
          </a:p>
          <a:p>
            <a:pPr marL="350838" lvl="1" indent="-180975">
              <a:spcAft>
                <a:spcPts val="600"/>
              </a:spcAft>
              <a:buClr>
                <a:schemeClr val="accent3"/>
              </a:buClr>
              <a:buFont typeface="Wingdings" pitchFamily="2" charset="2"/>
              <a:buChar char="§"/>
            </a:pPr>
            <a:r>
              <a:rPr lang="en-CA" sz="1600" b="1" dirty="0" smtClean="0">
                <a:solidFill>
                  <a:srgbClr val="00B0F0"/>
                </a:solidFill>
              </a:rPr>
              <a:t>dental </a:t>
            </a:r>
            <a:r>
              <a:rPr lang="en-CA" sz="1600" b="1" dirty="0">
                <a:solidFill>
                  <a:srgbClr val="00B0F0"/>
                </a:solidFill>
              </a:rPr>
              <a:t>and vision care for dependent children and children in temporary care </a:t>
            </a:r>
          </a:p>
          <a:p>
            <a:pPr marL="350838" lvl="1" indent="-180975">
              <a:spcAft>
                <a:spcPts val="600"/>
              </a:spcAft>
              <a:buClr>
                <a:schemeClr val="accent3"/>
              </a:buClr>
              <a:buFont typeface="Wingdings" pitchFamily="2" charset="2"/>
              <a:buChar char="§"/>
            </a:pPr>
            <a:r>
              <a:rPr lang="en-CA" sz="1600" b="1" dirty="0" smtClean="0"/>
              <a:t>diabetic </a:t>
            </a:r>
            <a:r>
              <a:rPr lang="en-CA" sz="1600" b="1" dirty="0"/>
              <a:t>supplies, surgical supplies and dressings </a:t>
            </a:r>
          </a:p>
          <a:p>
            <a:pPr marL="350838" lvl="1" indent="-180975">
              <a:spcAft>
                <a:spcPts val="600"/>
              </a:spcAft>
              <a:buClr>
                <a:schemeClr val="accent3"/>
              </a:buClr>
              <a:buFont typeface="Wingdings" pitchFamily="2" charset="2"/>
              <a:buChar char="§"/>
            </a:pPr>
            <a:r>
              <a:rPr lang="en-CA" sz="1600" b="1" dirty="0" smtClean="0"/>
              <a:t>medical </a:t>
            </a:r>
            <a:r>
              <a:rPr lang="en-CA" sz="1600" b="1" dirty="0"/>
              <a:t>transportation costs $15 and over </a:t>
            </a:r>
          </a:p>
          <a:p>
            <a:pPr marL="350838" lvl="1" indent="-180975">
              <a:spcAft>
                <a:spcPts val="600"/>
              </a:spcAft>
              <a:buClr>
                <a:schemeClr val="accent3"/>
              </a:buClr>
              <a:buFont typeface="Wingdings" pitchFamily="2" charset="2"/>
              <a:buChar char="§"/>
            </a:pPr>
            <a:r>
              <a:rPr lang="en-CA" sz="1600" b="1" dirty="0" smtClean="0"/>
              <a:t>consumer </a:t>
            </a:r>
            <a:r>
              <a:rPr lang="en-CA" sz="1600" b="1" dirty="0"/>
              <a:t>contribution for assistive devices and eligibility assessment under the Assistive Devices Program (ADP) </a:t>
            </a:r>
          </a:p>
          <a:p>
            <a:pPr marL="350838" lvl="1" indent="-180975">
              <a:spcAft>
                <a:spcPts val="600"/>
              </a:spcAft>
              <a:buClr>
                <a:schemeClr val="accent3"/>
              </a:buClr>
              <a:buFont typeface="Wingdings" pitchFamily="2" charset="2"/>
              <a:buChar char="§"/>
            </a:pPr>
            <a:r>
              <a:rPr lang="en-CA" sz="1600" b="1" dirty="0" smtClean="0"/>
              <a:t>batteries </a:t>
            </a:r>
            <a:r>
              <a:rPr lang="en-CA" sz="1600" b="1" dirty="0"/>
              <a:t>and necessary repairs for mobility devices </a:t>
            </a:r>
            <a:endParaRPr lang="en-CA" sz="1600" b="1" dirty="0" smtClean="0"/>
          </a:p>
          <a:p>
            <a:pPr marL="350838" lvl="1" indent="-180975">
              <a:spcAft>
                <a:spcPts val="600"/>
              </a:spcAft>
              <a:buClr>
                <a:schemeClr val="accent3"/>
              </a:buClr>
              <a:buFont typeface="Wingdings" pitchFamily="2" charset="2"/>
              <a:buChar char="§"/>
            </a:pPr>
            <a:r>
              <a:rPr lang="en-CA" sz="1600" b="1" dirty="0" smtClean="0"/>
              <a:t> </a:t>
            </a:r>
            <a:r>
              <a:rPr lang="en-CA" sz="1600" b="1" dirty="0"/>
              <a:t>routine eye examinations once every 24 months (ages 20-64) </a:t>
            </a:r>
          </a:p>
          <a:p>
            <a:pPr marL="350838" lvl="1" indent="-180975">
              <a:spcAft>
                <a:spcPts val="1200"/>
              </a:spcAft>
              <a:buClr>
                <a:schemeClr val="accent3"/>
              </a:buClr>
              <a:buFont typeface="Wingdings" pitchFamily="2" charset="2"/>
              <a:buChar char="§"/>
            </a:pPr>
            <a:r>
              <a:rPr lang="en-CA" sz="1600" b="1" dirty="0" smtClean="0"/>
              <a:t>extended </a:t>
            </a:r>
            <a:r>
              <a:rPr lang="en-CA" sz="1600" b="1" dirty="0"/>
              <a:t>health benefits </a:t>
            </a:r>
          </a:p>
          <a:p>
            <a:pPr marL="180975" indent="-180975">
              <a:spcAft>
                <a:spcPts val="1200"/>
              </a:spcAft>
              <a:buClr>
                <a:schemeClr val="accent2"/>
              </a:buClr>
              <a:buFont typeface="Wingdings" pitchFamily="2" charset="2"/>
              <a:buChar char="§"/>
            </a:pPr>
            <a:r>
              <a:rPr lang="en-CA" sz="1600" b="1" dirty="0" smtClean="0"/>
              <a:t>Guide </a:t>
            </a:r>
            <a:r>
              <a:rPr lang="en-CA" sz="1600" b="1" dirty="0"/>
              <a:t>Dog Benefit </a:t>
            </a:r>
          </a:p>
          <a:p>
            <a:pPr marL="180975" indent="-180975">
              <a:spcAft>
                <a:spcPts val="1200"/>
              </a:spcAft>
              <a:buClr>
                <a:schemeClr val="accent2"/>
              </a:buClr>
              <a:buFont typeface="Wingdings" pitchFamily="2" charset="2"/>
              <a:buChar char="§"/>
            </a:pPr>
            <a:r>
              <a:rPr lang="en-CA" sz="1600" b="1" dirty="0" smtClean="0">
                <a:solidFill>
                  <a:srgbClr val="00B0F0"/>
                </a:solidFill>
              </a:rPr>
              <a:t>Full-time </a:t>
            </a:r>
            <a:r>
              <a:rPr lang="en-CA" sz="1600" b="1" dirty="0">
                <a:solidFill>
                  <a:srgbClr val="00B0F0"/>
                </a:solidFill>
              </a:rPr>
              <a:t>Employment Benefit </a:t>
            </a:r>
          </a:p>
          <a:p>
            <a:pPr marL="180975" indent="-180975">
              <a:spcAft>
                <a:spcPts val="1200"/>
              </a:spcAft>
              <a:buClr>
                <a:schemeClr val="accent2"/>
              </a:buClr>
              <a:buFont typeface="Wingdings" pitchFamily="2" charset="2"/>
              <a:buChar char="§"/>
            </a:pPr>
            <a:r>
              <a:rPr lang="en-CA" sz="1600" b="1" dirty="0" smtClean="0">
                <a:solidFill>
                  <a:srgbClr val="00B0F0"/>
                </a:solidFill>
              </a:rPr>
              <a:t>Other </a:t>
            </a:r>
            <a:r>
              <a:rPr lang="en-CA" sz="1600" b="1" dirty="0">
                <a:solidFill>
                  <a:srgbClr val="00B0F0"/>
                </a:solidFill>
              </a:rPr>
              <a:t>Employment and Employment Assistance Activities Benefit </a:t>
            </a:r>
          </a:p>
          <a:p>
            <a:pPr marL="180975" indent="-180975">
              <a:spcAft>
                <a:spcPts val="1200"/>
              </a:spcAft>
              <a:buClr>
                <a:schemeClr val="accent2"/>
              </a:buClr>
              <a:buFont typeface="Wingdings" pitchFamily="2" charset="2"/>
              <a:buChar char="§"/>
            </a:pPr>
            <a:r>
              <a:rPr lang="en-CA" sz="1600" b="1" dirty="0" smtClean="0"/>
              <a:t>Advance </a:t>
            </a:r>
            <a:r>
              <a:rPr lang="en-CA" sz="1600" b="1" dirty="0"/>
              <a:t>(up front) child care </a:t>
            </a:r>
          </a:p>
          <a:p>
            <a:pPr marL="180975" indent="-180975">
              <a:spcAft>
                <a:spcPts val="1200"/>
              </a:spcAft>
              <a:buClr>
                <a:schemeClr val="accent2"/>
              </a:buClr>
              <a:buFont typeface="Wingdings" pitchFamily="2" charset="2"/>
              <a:buChar char="§"/>
            </a:pPr>
            <a:r>
              <a:rPr lang="en-CA" sz="1600" b="1" dirty="0" smtClean="0"/>
              <a:t>Transition </a:t>
            </a:r>
            <a:r>
              <a:rPr lang="en-CA" sz="1600" b="1" dirty="0"/>
              <a:t>Child Benefit </a:t>
            </a:r>
            <a:endParaRPr lang="en-CA" sz="1600" b="1" dirty="0" smtClean="0"/>
          </a:p>
        </p:txBody>
      </p:sp>
    </p:spTree>
    <p:extLst>
      <p:ext uri="{BB962C8B-B14F-4D97-AF65-F5344CB8AC3E}">
        <p14:creationId xmlns:p14="http://schemas.microsoft.com/office/powerpoint/2010/main" val="1704684461"/>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b="1" dirty="0" smtClean="0">
                <a:solidFill>
                  <a:srgbClr val="00B0F0"/>
                </a:solidFill>
                <a:latin typeface="+mn-lt"/>
              </a:rPr>
              <a:t>Discretionary Benefits (NEW POLICY) </a:t>
            </a:r>
            <a:endParaRPr lang="en-CA" sz="3600" b="1" dirty="0">
              <a:solidFill>
                <a:srgbClr val="00B0F0"/>
              </a:solidFill>
              <a:latin typeface="+mn-lt"/>
            </a:endParaRPr>
          </a:p>
        </p:txBody>
      </p:sp>
      <p:sp>
        <p:nvSpPr>
          <p:cNvPr id="3" name="Content Placeholder 2"/>
          <p:cNvSpPr>
            <a:spLocks noGrp="1"/>
          </p:cNvSpPr>
          <p:nvPr>
            <p:ph idx="1"/>
          </p:nvPr>
        </p:nvSpPr>
        <p:spPr>
          <a:xfrm>
            <a:off x="827584" y="1052736"/>
            <a:ext cx="7520940" cy="4320480"/>
          </a:xfrm>
        </p:spPr>
        <p:txBody>
          <a:bodyPr>
            <a:noAutofit/>
          </a:bodyPr>
          <a:lstStyle/>
          <a:p>
            <a:pPr lvl="1"/>
            <a:r>
              <a:rPr lang="en-CA" sz="1800" b="1" dirty="0" smtClean="0">
                <a:solidFill>
                  <a:schemeClr val="accent2"/>
                </a:solidFill>
              </a:rPr>
              <a:t>Health Related – Capped 1 April 2013</a:t>
            </a:r>
          </a:p>
          <a:p>
            <a:pPr lvl="2"/>
            <a:r>
              <a:rPr lang="en-CA" sz="1800" b="1" dirty="0" smtClean="0"/>
              <a:t>Dental and vision care for adults</a:t>
            </a:r>
          </a:p>
          <a:p>
            <a:pPr lvl="2"/>
            <a:r>
              <a:rPr lang="en-CA" sz="1800" b="1" dirty="0" smtClean="0"/>
              <a:t>Prosthetic appliances</a:t>
            </a:r>
          </a:p>
          <a:p>
            <a:pPr lvl="2"/>
            <a:r>
              <a:rPr lang="en-CA" sz="1800" b="1" dirty="0" smtClean="0"/>
              <a:t>Child care to attend a medical appointments</a:t>
            </a:r>
          </a:p>
          <a:p>
            <a:pPr lvl="2"/>
            <a:r>
              <a:rPr lang="en-CA" sz="1800" b="1" dirty="0" smtClean="0"/>
              <a:t>Funerals &amp; burials ($2500 per funeral)</a:t>
            </a:r>
          </a:p>
          <a:p>
            <a:pPr lvl="1"/>
            <a:r>
              <a:rPr lang="en-CA" sz="1800" b="1" dirty="0" smtClean="0">
                <a:solidFill>
                  <a:schemeClr val="accent2"/>
                </a:solidFill>
              </a:rPr>
              <a:t>Non – Health Related – Capped 1 April 2013</a:t>
            </a:r>
          </a:p>
          <a:p>
            <a:pPr lvl="2"/>
            <a:r>
              <a:rPr lang="en-CA" sz="1800" b="1" dirty="0" smtClean="0"/>
              <a:t>Vocational training</a:t>
            </a:r>
          </a:p>
          <a:p>
            <a:pPr lvl="2"/>
            <a:r>
              <a:rPr lang="en-CA" sz="1800" b="1" dirty="0" smtClean="0"/>
              <a:t>Travel and transportation that is not for health – related purposes</a:t>
            </a:r>
          </a:p>
          <a:p>
            <a:pPr lvl="2"/>
            <a:r>
              <a:rPr lang="en-CA" sz="1800" b="1" dirty="0" smtClean="0"/>
              <a:t>Heating payments and payments for low – cost heating energy conservation measures</a:t>
            </a:r>
          </a:p>
          <a:p>
            <a:pPr lvl="2"/>
            <a:r>
              <a:rPr lang="en-CA" sz="1800" b="1" dirty="0" smtClean="0">
                <a:solidFill>
                  <a:srgbClr val="00B0F0"/>
                </a:solidFill>
              </a:rPr>
              <a:t>Any other special service, item or payment authorized by the Director</a:t>
            </a:r>
          </a:p>
          <a:p>
            <a:pPr marL="749808" lvl="2" indent="0">
              <a:buNone/>
            </a:pPr>
            <a:r>
              <a:rPr lang="en-CA" sz="1800" b="1" dirty="0" smtClean="0">
                <a:solidFill>
                  <a:srgbClr val="C00000"/>
                </a:solidFill>
              </a:rPr>
              <a:t>Note: Changes to Dental anticipated</a:t>
            </a: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7488832" cy="1080120"/>
          </a:xfrm>
        </p:spPr>
        <p:txBody>
          <a:bodyPr>
            <a:normAutofit fontScale="90000"/>
          </a:bodyPr>
          <a:lstStyle/>
          <a:p>
            <a:pPr lvl="1" algn="l" rtl="0">
              <a:spcBef>
                <a:spcPct val="0"/>
              </a:spcBef>
            </a:pPr>
            <a:r>
              <a:rPr lang="en-CA" sz="2400" b="1" dirty="0" smtClean="0">
                <a:solidFill>
                  <a:schemeClr val="accent4"/>
                </a:solidFill>
              </a:rPr>
              <a:t>FIRST NATION TRANSITIONAL SUPPORT FUND (TSF)</a:t>
            </a:r>
            <a:br>
              <a:rPr lang="en-CA" sz="2400" b="1" dirty="0" smtClean="0">
                <a:solidFill>
                  <a:schemeClr val="accent4"/>
                </a:solidFill>
              </a:rPr>
            </a:br>
            <a:r>
              <a:rPr lang="en-CA" b="1" dirty="0" smtClean="0">
                <a:solidFill>
                  <a:schemeClr val="accent4"/>
                </a:solidFill>
              </a:rPr>
              <a:t>Capped 1 April 2013</a:t>
            </a:r>
            <a:r>
              <a:rPr lang="en-CA" b="1" dirty="0" smtClean="0">
                <a:solidFill>
                  <a:schemeClr val="accent2"/>
                </a:solidFill>
              </a:rPr>
              <a:t/>
            </a:r>
            <a:br>
              <a:rPr lang="en-CA" b="1" dirty="0" smtClean="0">
                <a:solidFill>
                  <a:schemeClr val="accent2"/>
                </a:solidFill>
              </a:rPr>
            </a:br>
            <a:r>
              <a:rPr lang="en-CA" sz="2000" b="1" dirty="0" smtClean="0">
                <a:solidFill>
                  <a:schemeClr val="tx1"/>
                </a:solidFill>
              </a:rPr>
              <a:t>Replaces the Community Start Up and Maintenance Benefit (CSUMB). </a:t>
            </a:r>
            <a:endParaRPr lang="en-CA" sz="2400" b="1" dirty="0">
              <a:solidFill>
                <a:schemeClr val="tx1"/>
              </a:solidFill>
            </a:endParaRPr>
          </a:p>
        </p:txBody>
      </p:sp>
      <p:sp>
        <p:nvSpPr>
          <p:cNvPr id="3" name="Content Placeholder 2"/>
          <p:cNvSpPr>
            <a:spLocks noGrp="1"/>
          </p:cNvSpPr>
          <p:nvPr>
            <p:ph idx="1"/>
          </p:nvPr>
        </p:nvSpPr>
        <p:spPr>
          <a:xfrm>
            <a:off x="35496" y="1628800"/>
            <a:ext cx="7920880" cy="4176464"/>
          </a:xfrm>
        </p:spPr>
        <p:txBody>
          <a:bodyPr>
            <a:normAutofit fontScale="92500"/>
          </a:bodyPr>
          <a:lstStyle/>
          <a:p>
            <a:pPr marL="419036" indent="0">
              <a:buNone/>
            </a:pPr>
            <a:r>
              <a:rPr lang="en-CA" sz="2000" b="1" dirty="0" smtClean="0">
                <a:solidFill>
                  <a:srgbClr val="00B0F0"/>
                </a:solidFill>
              </a:rPr>
              <a:t>The First Nation Transitional Support Fund (TSF) </a:t>
            </a:r>
            <a:r>
              <a:rPr lang="en-CA" sz="2000" b="1" dirty="0" smtClean="0"/>
              <a:t>is designed to </a:t>
            </a:r>
            <a:r>
              <a:rPr lang="en-CA" sz="2000" b="1" dirty="0" smtClean="0">
                <a:solidFill>
                  <a:schemeClr val="accent3"/>
                </a:solidFill>
              </a:rPr>
              <a:t>provide housing related supports to social assistance recipients to secure, retain and/or maintain accommodation.</a:t>
            </a:r>
          </a:p>
          <a:p>
            <a:pPr marL="419036" indent="0">
              <a:buNone/>
            </a:pPr>
            <a:r>
              <a:rPr lang="en-CA" sz="2000" b="1" dirty="0" smtClean="0"/>
              <a:t>The TSF may be issued for the following purposes:</a:t>
            </a:r>
          </a:p>
          <a:p>
            <a:pPr marL="684212" indent="-342900">
              <a:buClr>
                <a:schemeClr val="accent3"/>
              </a:buClr>
              <a:buSzPct val="100000"/>
              <a:buFont typeface="Arial" panose="020B0604020202020204" pitchFamily="34" charset="0"/>
              <a:buChar char="•"/>
            </a:pPr>
            <a:r>
              <a:rPr lang="en-CA" sz="2000" b="1" dirty="0" smtClean="0">
                <a:solidFill>
                  <a:schemeClr val="accent3"/>
                </a:solidFill>
              </a:rPr>
              <a:t>Deposits relating to shelter costs such as hydro, fuel (heating), utilities or rent.</a:t>
            </a:r>
          </a:p>
          <a:p>
            <a:pPr marL="684212" indent="-342900">
              <a:buClr>
                <a:schemeClr val="accent3"/>
              </a:buClr>
              <a:buSzPct val="100000"/>
              <a:buFont typeface="Arial" panose="020B0604020202020204" pitchFamily="34" charset="0"/>
              <a:buChar char="•"/>
            </a:pPr>
            <a:r>
              <a:rPr lang="en-CA" sz="2000" b="1" dirty="0" smtClean="0">
                <a:solidFill>
                  <a:schemeClr val="accent3"/>
                </a:solidFill>
              </a:rPr>
              <a:t>Arrears to prevent the disconnection or disruption of service for hydro, utilities or heat</a:t>
            </a:r>
          </a:p>
          <a:p>
            <a:pPr marL="684212" indent="-342900">
              <a:buClr>
                <a:schemeClr val="accent3"/>
              </a:buClr>
              <a:buSzPct val="100000"/>
              <a:buFont typeface="Arial" panose="020B0604020202020204" pitchFamily="34" charset="0"/>
              <a:buChar char="•"/>
            </a:pPr>
            <a:r>
              <a:rPr lang="en-CA" sz="2000" b="1" dirty="0" smtClean="0">
                <a:solidFill>
                  <a:schemeClr val="accent3"/>
                </a:solidFill>
              </a:rPr>
              <a:t>Any other housing related services, items or costs that are needed as authorized by the Administrator</a:t>
            </a:r>
          </a:p>
          <a:p>
            <a:pPr marL="1071563" indent="-719138">
              <a:buClr>
                <a:schemeClr val="accent2"/>
              </a:buClr>
              <a:buNone/>
            </a:pPr>
            <a:r>
              <a:rPr lang="en-CA" sz="2000" b="1" dirty="0" smtClean="0"/>
              <a:t>Note:	Administrator may issue overpayment on client file when client’s payment history reflects non-payment during months of employment.</a:t>
            </a:r>
            <a:endParaRPr lang="en-CA" sz="2000" b="0" dirty="0"/>
          </a:p>
        </p:txBody>
      </p:sp>
    </p:spTree>
    <p:extLst>
      <p:ext uri="{BB962C8B-B14F-4D97-AF65-F5344CB8AC3E}">
        <p14:creationId xmlns:p14="http://schemas.microsoft.com/office/powerpoint/2010/main" val="1165630791"/>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908720"/>
            <a:ext cx="4680520" cy="821760"/>
          </a:xfrm>
        </p:spPr>
        <p:txBody>
          <a:bodyPr>
            <a:normAutofit/>
          </a:bodyPr>
          <a:lstStyle/>
          <a:p>
            <a:r>
              <a:rPr lang="en-CA" sz="4000" b="1" dirty="0" smtClean="0">
                <a:solidFill>
                  <a:schemeClr val="accent6"/>
                </a:solidFill>
                <a:latin typeface="+mn-lt"/>
              </a:rPr>
              <a:t>Overpayments</a:t>
            </a:r>
            <a:endParaRPr lang="en-CA" sz="4000" b="1" dirty="0">
              <a:solidFill>
                <a:schemeClr val="accent6"/>
              </a:solidFill>
              <a:latin typeface="+mn-lt"/>
            </a:endParaRPr>
          </a:p>
        </p:txBody>
      </p:sp>
      <p:sp>
        <p:nvSpPr>
          <p:cNvPr id="4" name="TextBox 3"/>
          <p:cNvSpPr txBox="1"/>
          <p:nvPr/>
        </p:nvSpPr>
        <p:spPr>
          <a:xfrm>
            <a:off x="3923928" y="1916832"/>
            <a:ext cx="5148064" cy="4062651"/>
          </a:xfrm>
          <a:prstGeom prst="rect">
            <a:avLst/>
          </a:prstGeom>
          <a:noFill/>
        </p:spPr>
        <p:txBody>
          <a:bodyPr wrap="square" rtlCol="0">
            <a:spAutoFit/>
          </a:bodyPr>
          <a:lstStyle/>
          <a:p>
            <a:pPr marL="12700">
              <a:buClr>
                <a:schemeClr val="accent2"/>
              </a:buClr>
            </a:pPr>
            <a:r>
              <a:rPr lang="en-CA" sz="2000" dirty="0"/>
              <a:t>Overpayments are established when:</a:t>
            </a:r>
          </a:p>
          <a:p>
            <a:pPr marL="355600" lvl="1" indent="-342900">
              <a:buClr>
                <a:schemeClr val="accent6"/>
              </a:buClr>
              <a:buFont typeface="Courier New" panose="02070309020205020404" pitchFamily="49" charset="0"/>
              <a:buChar char="o"/>
            </a:pPr>
            <a:r>
              <a:rPr lang="en-CA" sz="2000" dirty="0"/>
              <a:t>You receive benefits that you are not entitled to</a:t>
            </a:r>
          </a:p>
          <a:p>
            <a:pPr marL="355600" lvl="1" indent="-342900">
              <a:buClr>
                <a:schemeClr val="accent6"/>
              </a:buClr>
              <a:buFont typeface="Courier New" panose="02070309020205020404" pitchFamily="49" charset="0"/>
              <a:buChar char="o"/>
            </a:pPr>
            <a:r>
              <a:rPr lang="en-CA" sz="2000" dirty="0"/>
              <a:t>You fail to honour an assignment to reimburse</a:t>
            </a:r>
          </a:p>
          <a:p>
            <a:pPr marL="355600" lvl="1" indent="-342900">
              <a:buClr>
                <a:schemeClr val="accent6"/>
              </a:buClr>
              <a:buFont typeface="Courier New" panose="02070309020205020404" pitchFamily="49" charset="0"/>
              <a:buChar char="o"/>
            </a:pPr>
            <a:r>
              <a:rPr lang="en-CA" sz="2000" dirty="0"/>
              <a:t>You fail to report any/all income</a:t>
            </a:r>
          </a:p>
          <a:p>
            <a:pPr marL="355600" lvl="1" indent="-342900">
              <a:buClr>
                <a:schemeClr val="accent6"/>
              </a:buClr>
              <a:buFont typeface="Courier New" panose="02070309020205020404" pitchFamily="49" charset="0"/>
              <a:buChar char="o"/>
            </a:pPr>
            <a:r>
              <a:rPr lang="en-CA" sz="2000" dirty="0"/>
              <a:t>Calculations of entitlements are incorrect, with the exception of the TCB</a:t>
            </a:r>
          </a:p>
          <a:p>
            <a:pPr marL="12700">
              <a:buClr>
                <a:schemeClr val="accent2"/>
              </a:buClr>
            </a:pPr>
            <a:r>
              <a:rPr lang="en-CA" sz="2000" dirty="0"/>
              <a:t>On active cases, recovery of </a:t>
            </a:r>
            <a:r>
              <a:rPr lang="en-CA" sz="2000" dirty="0" smtClean="0"/>
              <a:t>overpayments </a:t>
            </a:r>
            <a:r>
              <a:rPr lang="en-CA" sz="2000" dirty="0"/>
              <a:t>are calculated as </a:t>
            </a:r>
            <a:r>
              <a:rPr lang="en-CA" sz="2000" dirty="0" smtClean="0"/>
              <a:t>a 5</a:t>
            </a:r>
            <a:r>
              <a:rPr lang="en-CA" sz="2000" dirty="0"/>
              <a:t>% deduction of monthly assistance unless the recovery would create hardship for the recipient.</a:t>
            </a:r>
          </a:p>
          <a:p>
            <a:endParaRPr lang="en-CA" dirty="0">
              <a:solidFill>
                <a:schemeClr val="bg1"/>
              </a:solidFill>
            </a:endParaRPr>
          </a:p>
        </p:txBody>
      </p:sp>
      <p:pic>
        <p:nvPicPr>
          <p:cNvPr id="7" name="Picture Placeholder 4" descr="overpayment.jpg"/>
          <p:cNvPicPr>
            <a:picLocks noGrp="1" noChangeAspect="1"/>
          </p:cNvPicPr>
          <p:nvPr>
            <p:ph type="pic" idx="1"/>
          </p:nvPr>
        </p:nvPicPr>
        <p:blipFill>
          <a:blip r:embed="rId3" cstate="print"/>
          <a:srcRect l="19338" r="19338"/>
          <a:stretch>
            <a:fillRect/>
          </a:stretch>
        </p:blipFill>
        <p:spPr>
          <a:xfrm>
            <a:off x="241300" y="1019175"/>
            <a:ext cx="3600000" cy="3600000"/>
          </a:xfrm>
        </p:spPr>
      </p:pic>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126485"/>
            <a:ext cx="7416824" cy="3970318"/>
          </a:xfrm>
          <a:prstGeom prst="rect">
            <a:avLst/>
          </a:prstGeom>
          <a:noFill/>
        </p:spPr>
        <p:txBody>
          <a:bodyPr wrap="square" rtlCol="0">
            <a:spAutoFit/>
          </a:bodyPr>
          <a:lstStyle/>
          <a:p>
            <a:pPr>
              <a:tabLst>
                <a:tab pos="7086600" algn="r"/>
              </a:tabLst>
            </a:pPr>
            <a:endParaRPr lang="en-CA" dirty="0" smtClean="0"/>
          </a:p>
          <a:p>
            <a:pPr>
              <a:tabLst>
                <a:tab pos="7086600" algn="r"/>
              </a:tabLst>
            </a:pPr>
            <a:r>
              <a:rPr lang="en-CA" dirty="0" smtClean="0"/>
              <a:t>Ontario Works – Full Delivery OW Program – Overview	3-5</a:t>
            </a:r>
          </a:p>
          <a:p>
            <a:pPr>
              <a:tabLst>
                <a:tab pos="7086600" algn="r"/>
              </a:tabLst>
            </a:pPr>
            <a:r>
              <a:rPr lang="en-CA" dirty="0" smtClean="0"/>
              <a:t>Ontario Works – Application Process	6-11</a:t>
            </a:r>
          </a:p>
          <a:p>
            <a:pPr>
              <a:tabLst>
                <a:tab pos="7086600" algn="r"/>
              </a:tabLst>
            </a:pPr>
            <a:r>
              <a:rPr lang="en-CA" dirty="0" smtClean="0"/>
              <a:t>Ontario Works – Entitlements 	12-14</a:t>
            </a:r>
          </a:p>
          <a:p>
            <a:pPr>
              <a:tabLst>
                <a:tab pos="7086600" algn="r"/>
              </a:tabLst>
            </a:pPr>
            <a:r>
              <a:rPr lang="en-CA" dirty="0" smtClean="0"/>
              <a:t>Ontario Works – Benefits	15-18</a:t>
            </a:r>
          </a:p>
          <a:p>
            <a:pPr>
              <a:tabLst>
                <a:tab pos="7086600" algn="r"/>
              </a:tabLst>
            </a:pPr>
            <a:r>
              <a:rPr lang="en-CA" dirty="0" smtClean="0"/>
              <a:t>Ontario Works – Overpayments	19 </a:t>
            </a:r>
          </a:p>
          <a:p>
            <a:pPr>
              <a:tabLst>
                <a:tab pos="7086600" algn="r"/>
              </a:tabLst>
            </a:pPr>
            <a:r>
              <a:rPr lang="en-CA" dirty="0" smtClean="0"/>
              <a:t>Ontario Works – Employment Assistance	20-45</a:t>
            </a:r>
          </a:p>
          <a:p>
            <a:pPr>
              <a:tabLst>
                <a:tab pos="7086600" algn="r"/>
              </a:tabLst>
            </a:pPr>
            <a:r>
              <a:rPr lang="en-CA" dirty="0" smtClean="0"/>
              <a:t>Ontario Works – Participation Agreements	23-38</a:t>
            </a:r>
          </a:p>
          <a:p>
            <a:pPr>
              <a:tabLst>
                <a:tab pos="7086600" algn="r"/>
              </a:tabLst>
            </a:pPr>
            <a:r>
              <a:rPr lang="en-CA" dirty="0" smtClean="0"/>
              <a:t>Ontario Works – Employment and Participation Benefits	39-45</a:t>
            </a:r>
          </a:p>
          <a:p>
            <a:pPr>
              <a:tabLst>
                <a:tab pos="7086600" algn="r"/>
              </a:tabLst>
            </a:pPr>
            <a:r>
              <a:rPr lang="en-CA" dirty="0" smtClean="0"/>
              <a:t>Ontario Works – Eligibility Issues – Compliance	46-49</a:t>
            </a:r>
          </a:p>
          <a:p>
            <a:pPr>
              <a:tabLst>
                <a:tab pos="7086600" algn="r"/>
              </a:tabLst>
            </a:pPr>
            <a:r>
              <a:rPr lang="en-CA" dirty="0" smtClean="0"/>
              <a:t>Friends of Social Services Department	50		</a:t>
            </a:r>
          </a:p>
          <a:p>
            <a:pPr>
              <a:tabLst>
                <a:tab pos="7086600" algn="r"/>
              </a:tabLst>
            </a:pPr>
            <a:endParaRPr lang="en-CA" dirty="0" smtClean="0"/>
          </a:p>
        </p:txBody>
      </p:sp>
      <p:sp>
        <p:nvSpPr>
          <p:cNvPr id="6" name="TextBox 5"/>
          <p:cNvSpPr txBox="1"/>
          <p:nvPr/>
        </p:nvSpPr>
        <p:spPr>
          <a:xfrm>
            <a:off x="899592" y="692696"/>
            <a:ext cx="7272808" cy="461665"/>
          </a:xfrm>
          <a:prstGeom prst="rect">
            <a:avLst/>
          </a:prstGeom>
          <a:noFill/>
        </p:spPr>
        <p:txBody>
          <a:bodyPr wrap="square" rtlCol="0">
            <a:spAutoFit/>
          </a:bodyPr>
          <a:lstStyle/>
          <a:p>
            <a:pPr>
              <a:tabLst>
                <a:tab pos="7086600" algn="r"/>
              </a:tabLst>
            </a:pPr>
            <a:r>
              <a:rPr lang="en-CA" sz="2400" b="1" dirty="0" smtClean="0">
                <a:solidFill>
                  <a:srgbClr val="92D050"/>
                </a:solidFill>
                <a:effectLst>
                  <a:outerShdw blurRad="38100" dist="38100" dir="2700000" algn="tl">
                    <a:srgbClr val="000000">
                      <a:alpha val="43137"/>
                    </a:srgbClr>
                  </a:outerShdw>
                </a:effectLst>
                <a:latin typeface="+mj-lt"/>
              </a:rPr>
              <a:t>Section	Slide #</a:t>
            </a:r>
            <a:endParaRPr lang="en-CA" sz="2400" b="1" dirty="0">
              <a:solidFill>
                <a:srgbClr val="92D05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63081215"/>
      </p:ext>
    </p:extLst>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685800" y="3298416"/>
            <a:ext cx="6629400" cy="1066688"/>
          </a:xfrm>
        </p:spPr>
        <p:txBody>
          <a:bodyPr>
            <a:noAutofit/>
          </a:bodyPr>
          <a:lstStyle/>
          <a:p>
            <a:pPr marL="188913" indent="-188913">
              <a:lnSpc>
                <a:spcPct val="120000"/>
              </a:lnSpc>
              <a:spcBef>
                <a:spcPts val="0"/>
              </a:spcBef>
              <a:spcAft>
                <a:spcPts val="1200"/>
              </a:spcAft>
              <a:buClr>
                <a:schemeClr val="accent3"/>
              </a:buClr>
              <a:buFont typeface="Wingdings" pitchFamily="2" charset="2"/>
              <a:buChar char="§"/>
            </a:pPr>
            <a:r>
              <a:rPr lang="en-CA" sz="1800" b="1" dirty="0"/>
              <a:t>Employment Information Sessions</a:t>
            </a:r>
          </a:p>
          <a:p>
            <a:pPr marL="188913" indent="-188913">
              <a:lnSpc>
                <a:spcPct val="120000"/>
              </a:lnSpc>
              <a:spcBef>
                <a:spcPts val="0"/>
              </a:spcBef>
              <a:spcAft>
                <a:spcPts val="1200"/>
              </a:spcAft>
              <a:buClr>
                <a:schemeClr val="accent3"/>
              </a:buClr>
              <a:buFont typeface="Wingdings" pitchFamily="2" charset="2"/>
              <a:buChar char="§"/>
            </a:pPr>
            <a:r>
              <a:rPr lang="en-CA" sz="1800" b="1" dirty="0"/>
              <a:t>Participation Agreements</a:t>
            </a:r>
          </a:p>
          <a:p>
            <a:pPr marL="188913" indent="-188913">
              <a:lnSpc>
                <a:spcPct val="120000"/>
              </a:lnSpc>
              <a:spcBef>
                <a:spcPts val="0"/>
              </a:spcBef>
              <a:spcAft>
                <a:spcPts val="1200"/>
              </a:spcAft>
              <a:buClr>
                <a:schemeClr val="accent3"/>
              </a:buClr>
              <a:buFont typeface="Wingdings" pitchFamily="2" charset="2"/>
              <a:buChar char="§"/>
            </a:pPr>
            <a:r>
              <a:rPr lang="en-CA" sz="1800" b="1" dirty="0"/>
              <a:t>Planned Activities</a:t>
            </a:r>
          </a:p>
          <a:p>
            <a:pPr marL="188913" indent="-188913">
              <a:lnSpc>
                <a:spcPct val="120000"/>
              </a:lnSpc>
              <a:spcBef>
                <a:spcPts val="0"/>
              </a:spcBef>
              <a:spcAft>
                <a:spcPts val="1200"/>
              </a:spcAft>
              <a:buClr>
                <a:schemeClr val="accent3"/>
              </a:buClr>
              <a:buFont typeface="Wingdings" pitchFamily="2" charset="2"/>
              <a:buChar char="§"/>
            </a:pPr>
            <a:r>
              <a:rPr lang="en-CA" sz="1800" b="1" dirty="0"/>
              <a:t>Non-Compliance &amp; Reasonableness </a:t>
            </a:r>
            <a:r>
              <a:rPr lang="en-CA" sz="1800" b="1" dirty="0" smtClean="0"/>
              <a:t>Test</a:t>
            </a:r>
            <a:endParaRPr lang="en-CA" sz="1800" b="1" dirty="0"/>
          </a:p>
        </p:txBody>
      </p:sp>
      <p:sp>
        <p:nvSpPr>
          <p:cNvPr id="9" name="TextBox 8"/>
          <p:cNvSpPr txBox="1"/>
          <p:nvPr/>
        </p:nvSpPr>
        <p:spPr>
          <a:xfrm>
            <a:off x="251520" y="764704"/>
            <a:ext cx="6624736" cy="707886"/>
          </a:xfrm>
          <a:prstGeom prst="rect">
            <a:avLst/>
          </a:prstGeom>
          <a:noFill/>
        </p:spPr>
        <p:txBody>
          <a:bodyPr wrap="square" rtlCol="0">
            <a:spAutoFit/>
          </a:bodyPr>
          <a:lstStyle/>
          <a:p>
            <a:r>
              <a:rPr lang="en-CA" sz="4000" b="1" dirty="0" smtClean="0">
                <a:solidFill>
                  <a:srgbClr val="00B0F0"/>
                </a:solidFill>
              </a:rPr>
              <a:t>Employment Assistance</a:t>
            </a:r>
            <a:endParaRPr lang="en-CA" sz="4000" b="1" dirty="0">
              <a:solidFill>
                <a:srgbClr val="00B0F0"/>
              </a:solidFill>
            </a:endParaRP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673280" cy="2074242"/>
          </a:xfrm>
        </p:spPr>
        <p:txBody>
          <a:bodyPr>
            <a:normAutofit/>
          </a:bodyPr>
          <a:lstStyle/>
          <a:p>
            <a:r>
              <a:rPr lang="en-CA" sz="4000" b="1" dirty="0" smtClean="0">
                <a:solidFill>
                  <a:srgbClr val="00B0F0"/>
                </a:solidFill>
              </a:rPr>
              <a:t>Employment Information Sessions</a:t>
            </a:r>
            <a:endParaRPr lang="en-CA" sz="4000" b="1" dirty="0">
              <a:solidFill>
                <a:srgbClr val="00B0F0"/>
              </a:solidFill>
            </a:endParaRPr>
          </a:p>
        </p:txBody>
      </p:sp>
      <p:sp>
        <p:nvSpPr>
          <p:cNvPr id="3" name="Content Placeholder 2"/>
          <p:cNvSpPr>
            <a:spLocks noGrp="1"/>
          </p:cNvSpPr>
          <p:nvPr>
            <p:ph idx="1"/>
          </p:nvPr>
        </p:nvSpPr>
        <p:spPr>
          <a:xfrm>
            <a:off x="457200" y="2536304"/>
            <a:ext cx="7715200" cy="2692896"/>
          </a:xfrm>
        </p:spPr>
        <p:txBody>
          <a:bodyPr>
            <a:normAutofit/>
          </a:bodyPr>
          <a:lstStyle/>
          <a:p>
            <a:pPr marL="0" indent="0">
              <a:spcBef>
                <a:spcPts val="0"/>
              </a:spcBef>
              <a:spcAft>
                <a:spcPts val="1200"/>
              </a:spcAft>
              <a:buClr>
                <a:schemeClr val="accent2"/>
              </a:buClr>
              <a:buNone/>
            </a:pPr>
            <a:r>
              <a:rPr lang="en-CA" sz="1600" b="1" dirty="0" smtClean="0">
                <a:solidFill>
                  <a:schemeClr val="accent3"/>
                </a:solidFill>
              </a:rPr>
              <a:t>All adults included in benefit units </a:t>
            </a:r>
            <a:r>
              <a:rPr lang="en-CA" sz="1600" b="1" dirty="0" smtClean="0"/>
              <a:t>are required to attend an </a:t>
            </a:r>
            <a:r>
              <a:rPr lang="en-CA" sz="1600" b="1" dirty="0" smtClean="0">
                <a:solidFill>
                  <a:schemeClr val="accent1"/>
                </a:solidFill>
              </a:rPr>
              <a:t>Employment Information Session.</a:t>
            </a:r>
          </a:p>
          <a:p>
            <a:pPr marL="0" indent="0">
              <a:spcBef>
                <a:spcPts val="0"/>
              </a:spcBef>
              <a:spcAft>
                <a:spcPts val="1200"/>
              </a:spcAft>
              <a:buClr>
                <a:schemeClr val="accent2"/>
              </a:buClr>
              <a:buNone/>
            </a:pPr>
            <a:r>
              <a:rPr lang="en-CA" sz="1600" b="1" dirty="0" smtClean="0"/>
              <a:t>Administrators have the discretion to schedule the information sessions as:</a:t>
            </a:r>
          </a:p>
          <a:p>
            <a:pPr marL="369888" lvl="1" indent="-187325">
              <a:spcBef>
                <a:spcPts val="0"/>
              </a:spcBef>
              <a:spcAft>
                <a:spcPts val="1200"/>
              </a:spcAft>
            </a:pPr>
            <a:r>
              <a:rPr lang="en-CA" sz="1600" b="1" dirty="0" smtClean="0"/>
              <a:t>Group sessions where practical</a:t>
            </a:r>
          </a:p>
          <a:p>
            <a:pPr marL="369888" lvl="1" indent="-187325">
              <a:spcBef>
                <a:spcPts val="0"/>
              </a:spcBef>
              <a:spcAft>
                <a:spcPts val="1200"/>
              </a:spcAft>
            </a:pPr>
            <a:r>
              <a:rPr lang="en-CA" sz="1600" b="1" dirty="0" smtClean="0"/>
              <a:t>Part of the application process</a:t>
            </a:r>
          </a:p>
          <a:p>
            <a:pPr marL="369888" lvl="1" indent="-187325">
              <a:spcBef>
                <a:spcPts val="0"/>
              </a:spcBef>
              <a:spcAft>
                <a:spcPts val="1200"/>
              </a:spcAft>
            </a:pPr>
            <a:r>
              <a:rPr lang="en-CA" sz="1600" b="1" dirty="0" smtClean="0"/>
              <a:t>Initial activity of the Participation Agreement</a:t>
            </a:r>
            <a:endParaRPr lang="en-CA" sz="16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3"/>
                </a:solidFill>
              </a:rPr>
              <a:t>Eligibility Requirements</a:t>
            </a:r>
            <a:endParaRPr lang="en-CA" sz="4000" b="1" dirty="0">
              <a:solidFill>
                <a:schemeClr val="accent3"/>
              </a:solidFill>
            </a:endParaRPr>
          </a:p>
        </p:txBody>
      </p:sp>
      <p:sp>
        <p:nvSpPr>
          <p:cNvPr id="3" name="Content Placeholder 2"/>
          <p:cNvSpPr>
            <a:spLocks noGrp="1"/>
          </p:cNvSpPr>
          <p:nvPr>
            <p:ph idx="1"/>
          </p:nvPr>
        </p:nvSpPr>
        <p:spPr>
          <a:xfrm>
            <a:off x="323528" y="2153407"/>
            <a:ext cx="8069520" cy="3579849"/>
          </a:xfrm>
        </p:spPr>
        <p:txBody>
          <a:bodyPr>
            <a:normAutofit/>
          </a:bodyPr>
          <a:lstStyle/>
          <a:p>
            <a:pPr marL="342900" indent="-342900">
              <a:spcBef>
                <a:spcPts val="0"/>
              </a:spcBef>
              <a:spcAft>
                <a:spcPts val="1200"/>
              </a:spcAft>
              <a:buClr>
                <a:schemeClr val="accent3"/>
              </a:buClr>
              <a:buSzPct val="100000"/>
              <a:buFont typeface="Arial" panose="020B0604020202020204" pitchFamily="34" charset="0"/>
              <a:buChar char="•"/>
            </a:pPr>
            <a:r>
              <a:rPr lang="en-CA" sz="2000" b="1" dirty="0" smtClean="0"/>
              <a:t>Participants are required to sign a </a:t>
            </a:r>
            <a:r>
              <a:rPr lang="en-CA" sz="2000" b="1" dirty="0" smtClean="0">
                <a:solidFill>
                  <a:schemeClr val="accent3"/>
                </a:solidFill>
              </a:rPr>
              <a:t>Participation Agreement </a:t>
            </a:r>
            <a:r>
              <a:rPr lang="en-CA" sz="2000" b="1" dirty="0" smtClean="0"/>
              <a:t>that </a:t>
            </a:r>
            <a:r>
              <a:rPr lang="en-CA" sz="2000" b="1" dirty="0" smtClean="0">
                <a:solidFill>
                  <a:schemeClr val="accent1"/>
                </a:solidFill>
              </a:rPr>
              <a:t>defines how they will participate in employment assistance activities, as well; seek, accept and maintain employment </a:t>
            </a:r>
          </a:p>
          <a:p>
            <a:pPr marL="342900" indent="-342900">
              <a:spcBef>
                <a:spcPts val="0"/>
              </a:spcBef>
              <a:spcAft>
                <a:spcPts val="1200"/>
              </a:spcAft>
              <a:buClr>
                <a:schemeClr val="accent3"/>
              </a:buClr>
              <a:buSzPct val="100000"/>
              <a:buFont typeface="Arial" panose="020B0604020202020204" pitchFamily="34" charset="0"/>
              <a:buChar char="•"/>
            </a:pPr>
            <a:r>
              <a:rPr lang="en-CA" sz="2000" b="1" dirty="0" smtClean="0"/>
              <a:t>Clients identify a plan of activities they would like to participate in</a:t>
            </a:r>
          </a:p>
          <a:p>
            <a:pPr marL="342900" indent="-342900">
              <a:spcBef>
                <a:spcPts val="0"/>
              </a:spcBef>
              <a:spcAft>
                <a:spcPts val="1200"/>
              </a:spcAft>
              <a:buClr>
                <a:schemeClr val="accent3"/>
              </a:buClr>
              <a:buSzPct val="100000"/>
              <a:buFont typeface="Arial" panose="020B0604020202020204" pitchFamily="34" charset="0"/>
              <a:buChar char="•"/>
            </a:pPr>
            <a:r>
              <a:rPr lang="en-CA" sz="2000" b="1" dirty="0" smtClean="0">
                <a:solidFill>
                  <a:schemeClr val="accent3"/>
                </a:solidFill>
              </a:rPr>
              <a:t>Eligibility for assistance </a:t>
            </a:r>
            <a:r>
              <a:rPr lang="en-CA" sz="2000" b="1" dirty="0" smtClean="0"/>
              <a:t>depends on the clients fulfilling participation requirements as outlined in the </a:t>
            </a:r>
            <a:r>
              <a:rPr lang="en-CA" sz="2000" b="1" dirty="0" smtClean="0">
                <a:solidFill>
                  <a:schemeClr val="accent3"/>
                </a:solidFill>
              </a:rPr>
              <a:t>Participation Agreement</a:t>
            </a:r>
            <a:endParaRPr lang="en-CA" sz="2000" b="1"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4"/>
                </a:solidFill>
              </a:rPr>
              <a:t>Participation Agreements (PA)</a:t>
            </a:r>
            <a:endParaRPr lang="en-CA" sz="4000" b="1" dirty="0">
              <a:solidFill>
                <a:schemeClr val="accent4"/>
              </a:solidFill>
            </a:endParaRPr>
          </a:p>
        </p:txBody>
      </p:sp>
      <p:sp>
        <p:nvSpPr>
          <p:cNvPr id="3" name="Content Placeholder 2"/>
          <p:cNvSpPr>
            <a:spLocks noGrp="1"/>
          </p:cNvSpPr>
          <p:nvPr>
            <p:ph idx="1"/>
          </p:nvPr>
        </p:nvSpPr>
        <p:spPr/>
        <p:txBody>
          <a:bodyPr>
            <a:normAutofit/>
          </a:bodyPr>
          <a:lstStyle/>
          <a:p>
            <a:pPr marL="352425" indent="-342900">
              <a:spcBef>
                <a:spcPts val="0"/>
              </a:spcBef>
              <a:spcAft>
                <a:spcPts val="1200"/>
              </a:spcAft>
              <a:buClr>
                <a:schemeClr val="accent4"/>
              </a:buClr>
              <a:buSzPct val="100000"/>
              <a:buFont typeface="Arial" panose="020B0604020202020204" pitchFamily="34" charset="0"/>
              <a:buChar char="•"/>
            </a:pPr>
            <a:r>
              <a:rPr lang="en-CA" sz="2000" b="0" dirty="0" smtClean="0"/>
              <a:t>Required for all </a:t>
            </a:r>
            <a:r>
              <a:rPr lang="en-CA" sz="2000" b="1" dirty="0" smtClean="0">
                <a:solidFill>
                  <a:schemeClr val="accent4"/>
                </a:solidFill>
              </a:rPr>
              <a:t>adult members of the Benefit Unit</a:t>
            </a:r>
          </a:p>
          <a:p>
            <a:pPr marL="352425" indent="-342900">
              <a:spcBef>
                <a:spcPts val="0"/>
              </a:spcBef>
              <a:spcAft>
                <a:spcPts val="1200"/>
              </a:spcAft>
              <a:buClr>
                <a:schemeClr val="accent4"/>
              </a:buClr>
              <a:buSzPct val="100000"/>
              <a:buFont typeface="Arial" panose="020B0604020202020204" pitchFamily="34" charset="0"/>
              <a:buChar char="•"/>
            </a:pPr>
            <a:r>
              <a:rPr lang="en-CA" sz="2000" b="1" dirty="0" smtClean="0">
                <a:solidFill>
                  <a:schemeClr val="accent4"/>
                </a:solidFill>
              </a:rPr>
              <a:t>Spouses and dependent adults of an ODSP Benefit Unit </a:t>
            </a:r>
            <a:r>
              <a:rPr lang="en-CA" sz="2000" b="0" dirty="0" smtClean="0"/>
              <a:t>may also be referred (by ODSP) to the Ontario Works office to complete a PA and participate in employment assistance activities</a:t>
            </a:r>
          </a:p>
          <a:p>
            <a:pPr marL="352425" indent="-342900">
              <a:spcBef>
                <a:spcPts val="0"/>
              </a:spcBef>
              <a:spcAft>
                <a:spcPts val="1200"/>
              </a:spcAft>
              <a:buClr>
                <a:schemeClr val="accent4"/>
              </a:buClr>
              <a:buSzPct val="100000"/>
              <a:buFont typeface="Arial" panose="020B0604020202020204" pitchFamily="34" charset="0"/>
              <a:buChar char="•"/>
            </a:pPr>
            <a:r>
              <a:rPr lang="en-CA" sz="2000" b="0" dirty="0" smtClean="0"/>
              <a:t>PAs are a </a:t>
            </a:r>
            <a:r>
              <a:rPr lang="en-CA" sz="2000" b="1" dirty="0" smtClean="0">
                <a:solidFill>
                  <a:schemeClr val="accent4"/>
                </a:solidFill>
              </a:rPr>
              <a:t>plan of action </a:t>
            </a:r>
            <a:r>
              <a:rPr lang="en-CA" sz="2000" b="0" dirty="0" smtClean="0"/>
              <a:t>created by the client with guidance from the OW staff member</a:t>
            </a: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chemeClr val="accent5"/>
                </a:solidFill>
              </a:rPr>
              <a:t>Exempt from Participation Requirements</a:t>
            </a:r>
            <a:endParaRPr lang="en-CA" sz="4000" b="1" dirty="0">
              <a:solidFill>
                <a:schemeClr val="accent5"/>
              </a:solidFill>
            </a:endParaRPr>
          </a:p>
        </p:txBody>
      </p:sp>
      <p:sp>
        <p:nvSpPr>
          <p:cNvPr id="3" name="Content Placeholder 2"/>
          <p:cNvSpPr>
            <a:spLocks noGrp="1"/>
          </p:cNvSpPr>
          <p:nvPr>
            <p:ph idx="1"/>
          </p:nvPr>
        </p:nvSpPr>
        <p:spPr>
          <a:xfrm>
            <a:off x="539552" y="1988840"/>
            <a:ext cx="7804348" cy="3024336"/>
          </a:xfrm>
        </p:spPr>
        <p:txBody>
          <a:bodyPr>
            <a:normAutofit/>
          </a:bodyPr>
          <a:lstStyle/>
          <a:p>
            <a:pPr marL="342900" indent="-342900">
              <a:spcBef>
                <a:spcPts val="0"/>
              </a:spcBef>
              <a:spcAft>
                <a:spcPts val="1200"/>
              </a:spcAft>
              <a:buClr>
                <a:schemeClr val="accent5"/>
              </a:buClr>
              <a:buSzPct val="100000"/>
              <a:buFont typeface="Arial" panose="020B0604020202020204" pitchFamily="34" charset="0"/>
              <a:buChar char="•"/>
            </a:pPr>
            <a:r>
              <a:rPr lang="en-CA" sz="2000" b="1" dirty="0" smtClean="0"/>
              <a:t>Individuals applying for, or in receipt of, Temporary Care Assistance (TCA) on behalf of a child, and who is not in receipt of assistance themselves;</a:t>
            </a:r>
          </a:p>
          <a:p>
            <a:pPr marL="342900" indent="-342900">
              <a:spcBef>
                <a:spcPts val="0"/>
              </a:spcBef>
              <a:spcAft>
                <a:spcPts val="1200"/>
              </a:spcAft>
              <a:buClr>
                <a:schemeClr val="accent5"/>
              </a:buClr>
              <a:buSzPct val="100000"/>
              <a:buFont typeface="Arial" panose="020B0604020202020204" pitchFamily="34" charset="0"/>
              <a:buChar char="•"/>
            </a:pPr>
            <a:r>
              <a:rPr lang="en-CA" sz="2000" b="1" dirty="0" smtClean="0"/>
              <a:t>Individuals receiving interim assistance while appealing an eligibility decision; and</a:t>
            </a:r>
          </a:p>
          <a:p>
            <a:pPr marL="342900" indent="-342900">
              <a:buClr>
                <a:schemeClr val="accent5"/>
              </a:buClr>
              <a:buSzPct val="100000"/>
              <a:buFont typeface="Arial" panose="020B0604020202020204" pitchFamily="34" charset="0"/>
              <a:buChar char="•"/>
            </a:pPr>
            <a:r>
              <a:rPr lang="en-CA" sz="2000" b="1" dirty="0" smtClean="0"/>
              <a:t>Individuals receiving Extended Health Benefits (EHB)</a:t>
            </a:r>
            <a:endParaRPr lang="en-CA" sz="20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5"/>
                </a:solidFill>
              </a:rPr>
              <a:t>PA’s Offer Three Categories</a:t>
            </a:r>
            <a:endParaRPr lang="en-CA" sz="4000" b="1" dirty="0">
              <a:solidFill>
                <a:schemeClr val="accent5"/>
              </a:solidFill>
            </a:endParaRPr>
          </a:p>
        </p:txBody>
      </p:sp>
      <p:sp>
        <p:nvSpPr>
          <p:cNvPr id="3" name="Content Placeholder 2"/>
          <p:cNvSpPr>
            <a:spLocks noGrp="1"/>
          </p:cNvSpPr>
          <p:nvPr>
            <p:ph idx="1"/>
          </p:nvPr>
        </p:nvSpPr>
        <p:spPr>
          <a:xfrm>
            <a:off x="822960" y="1484784"/>
            <a:ext cx="7205424" cy="4968552"/>
          </a:xfrm>
        </p:spPr>
        <p:txBody>
          <a:bodyPr>
            <a:normAutofit/>
          </a:bodyPr>
          <a:lstStyle/>
          <a:p>
            <a:pPr marL="466725" indent="-457200">
              <a:spcBef>
                <a:spcPts val="0"/>
              </a:spcBef>
              <a:spcAft>
                <a:spcPts val="1200"/>
              </a:spcAft>
              <a:buClr>
                <a:schemeClr val="accent5"/>
              </a:buClr>
              <a:buSzPct val="100000"/>
              <a:buFont typeface="+mj-lt"/>
              <a:buAutoNum type="arabicPeriod"/>
              <a:tabLst>
                <a:tab pos="177800" algn="l"/>
              </a:tabLst>
            </a:pPr>
            <a:r>
              <a:rPr lang="en-CA" sz="2000" b="0" dirty="0" smtClean="0"/>
              <a:t>Temporary Deferral</a:t>
            </a:r>
          </a:p>
          <a:p>
            <a:pPr marL="466725" indent="-457200">
              <a:spcBef>
                <a:spcPts val="0"/>
              </a:spcBef>
              <a:spcAft>
                <a:spcPts val="1200"/>
              </a:spcAft>
              <a:buClr>
                <a:schemeClr val="accent5"/>
              </a:buClr>
              <a:buSzPct val="100000"/>
              <a:buFont typeface="+mj-lt"/>
              <a:buAutoNum type="arabicPeriod"/>
              <a:tabLst>
                <a:tab pos="177800" algn="l"/>
              </a:tabLst>
            </a:pPr>
            <a:r>
              <a:rPr lang="en-CA" sz="2000" b="0" dirty="0" smtClean="0"/>
              <a:t>Restrictions on Participation</a:t>
            </a:r>
          </a:p>
          <a:p>
            <a:pPr marL="466725" indent="-457200">
              <a:spcBef>
                <a:spcPts val="0"/>
              </a:spcBef>
              <a:spcAft>
                <a:spcPts val="1200"/>
              </a:spcAft>
              <a:buClr>
                <a:schemeClr val="accent5"/>
              </a:buClr>
              <a:buSzPct val="100000"/>
              <a:buFont typeface="+mj-lt"/>
              <a:buAutoNum type="arabicPeriod"/>
              <a:tabLst>
                <a:tab pos="177800" algn="l"/>
              </a:tabLst>
            </a:pPr>
            <a:r>
              <a:rPr lang="en-CA" sz="2000" b="0" dirty="0" smtClean="0"/>
              <a:t>Planned Activities</a:t>
            </a:r>
          </a:p>
          <a:p>
            <a:pPr marL="9525" indent="0">
              <a:buClr>
                <a:schemeClr val="accent2"/>
              </a:buClr>
              <a:tabLst>
                <a:tab pos="177800" algn="l"/>
              </a:tabLst>
            </a:pPr>
            <a:endParaRPr lang="en-CA" sz="2000" dirty="0" smtClean="0"/>
          </a:p>
          <a:p>
            <a:pPr marL="342900" lvl="1" indent="-342900">
              <a:spcBef>
                <a:spcPts val="0"/>
              </a:spcBef>
              <a:spcAft>
                <a:spcPts val="1200"/>
              </a:spcAft>
              <a:buClr>
                <a:schemeClr val="accent5"/>
              </a:buClr>
              <a:buSzPct val="100000"/>
              <a:buFont typeface="Arial" panose="020B0604020202020204" pitchFamily="34" charset="0"/>
              <a:buChar char="•"/>
            </a:pPr>
            <a:r>
              <a:rPr lang="en-CA" sz="2000" dirty="0" smtClean="0"/>
              <a:t>By signing the </a:t>
            </a:r>
            <a:r>
              <a:rPr lang="en-CA" sz="2000" b="1" dirty="0" smtClean="0">
                <a:solidFill>
                  <a:schemeClr val="accent5"/>
                </a:solidFill>
              </a:rPr>
              <a:t>Participation Agreement</a:t>
            </a:r>
            <a:r>
              <a:rPr lang="en-CA" sz="2000" dirty="0" smtClean="0"/>
              <a:t>, the participants agree to the plan that has been negotiated with the caseworker</a:t>
            </a:r>
          </a:p>
          <a:p>
            <a:pPr marL="342900" lvl="1" indent="-342900">
              <a:spcBef>
                <a:spcPts val="0"/>
              </a:spcBef>
              <a:spcAft>
                <a:spcPts val="1200"/>
              </a:spcAft>
              <a:buClr>
                <a:schemeClr val="accent5"/>
              </a:buClr>
              <a:buSzPct val="100000"/>
              <a:buFont typeface="Arial" panose="020B0604020202020204" pitchFamily="34" charset="0"/>
              <a:buChar char="•"/>
            </a:pPr>
            <a:r>
              <a:rPr lang="en-CA" sz="2000" dirty="0" smtClean="0"/>
              <a:t>PA’s are updated every 3 months or sooner if client starts employment, changes and starts an activity</a:t>
            </a:r>
          </a:p>
          <a:p>
            <a:pPr marL="342900" lvl="1" indent="-342900">
              <a:spcBef>
                <a:spcPts val="0"/>
              </a:spcBef>
              <a:spcAft>
                <a:spcPts val="1200"/>
              </a:spcAft>
              <a:buClr>
                <a:schemeClr val="accent5"/>
              </a:buClr>
              <a:buSzPct val="100000"/>
              <a:buFont typeface="Arial" panose="020B0604020202020204" pitchFamily="34" charset="0"/>
              <a:buChar char="•"/>
            </a:pPr>
            <a:endParaRPr lang="en-CA" sz="200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164388" cy="548640"/>
          </a:xfrm>
        </p:spPr>
        <p:txBody>
          <a:bodyPr>
            <a:noAutofit/>
          </a:bodyPr>
          <a:lstStyle/>
          <a:p>
            <a:r>
              <a:rPr lang="en-CA" sz="4000" b="1" dirty="0" smtClean="0">
                <a:solidFill>
                  <a:schemeClr val="accent2"/>
                </a:solidFill>
              </a:rPr>
              <a:t>Temporary Deferral</a:t>
            </a:r>
            <a:endParaRPr lang="en-CA" sz="4000" b="1" dirty="0">
              <a:solidFill>
                <a:schemeClr val="accent2"/>
              </a:solidFill>
            </a:endParaRPr>
          </a:p>
        </p:txBody>
      </p:sp>
      <p:sp>
        <p:nvSpPr>
          <p:cNvPr id="3" name="Content Placeholder 2"/>
          <p:cNvSpPr>
            <a:spLocks noGrp="1"/>
          </p:cNvSpPr>
          <p:nvPr>
            <p:ph idx="1"/>
          </p:nvPr>
        </p:nvSpPr>
        <p:spPr>
          <a:xfrm>
            <a:off x="179512" y="1028620"/>
            <a:ext cx="8321040" cy="4920660"/>
          </a:xfrm>
        </p:spPr>
        <p:txBody>
          <a:bodyPr>
            <a:normAutofit/>
          </a:bodyPr>
          <a:lstStyle/>
          <a:p>
            <a:pPr marL="174625" indent="-165100">
              <a:spcBef>
                <a:spcPts val="0"/>
              </a:spcBef>
              <a:spcAft>
                <a:spcPts val="1200"/>
              </a:spcAft>
              <a:buClr>
                <a:schemeClr val="accent2"/>
              </a:buClr>
              <a:buFont typeface="Wingdings" pitchFamily="2" charset="2"/>
              <a:buChar char="§"/>
            </a:pPr>
            <a:r>
              <a:rPr lang="en-CA" sz="1800" b="1" dirty="0" smtClean="0"/>
              <a:t>The requirement to participate may be temporarily deferred for:</a:t>
            </a:r>
          </a:p>
          <a:p>
            <a:pPr marL="357188" lvl="2" indent="-179388">
              <a:spcBef>
                <a:spcPts val="0"/>
              </a:spcBef>
              <a:spcAft>
                <a:spcPts val="1200"/>
              </a:spcAft>
              <a:buClr>
                <a:schemeClr val="accent3"/>
              </a:buClr>
            </a:pPr>
            <a:r>
              <a:rPr lang="en-CA" sz="1800" b="1" dirty="0" smtClean="0"/>
              <a:t>A sole support parent with at least one dependent child for whom publicly funded education is not available;</a:t>
            </a:r>
          </a:p>
          <a:p>
            <a:pPr marL="357188" lvl="2" indent="-179388">
              <a:spcBef>
                <a:spcPts val="0"/>
              </a:spcBef>
              <a:spcAft>
                <a:spcPts val="1200"/>
              </a:spcAft>
              <a:buClr>
                <a:schemeClr val="accent3"/>
              </a:buClr>
            </a:pPr>
            <a:r>
              <a:rPr lang="en-CA" sz="1800" b="1" dirty="0" smtClean="0"/>
              <a:t>A participant who is a caregiver for a family member with a disability, illness or old age;</a:t>
            </a:r>
          </a:p>
          <a:p>
            <a:pPr marL="357188" lvl="2" indent="-179388">
              <a:spcBef>
                <a:spcPts val="0"/>
              </a:spcBef>
              <a:spcAft>
                <a:spcPts val="1200"/>
              </a:spcAft>
              <a:buClr>
                <a:schemeClr val="accent3"/>
              </a:buClr>
            </a:pPr>
            <a:r>
              <a:rPr lang="en-CA" sz="1800" b="1" dirty="0" smtClean="0"/>
              <a:t>A participant who is 65 years of age or older;</a:t>
            </a:r>
          </a:p>
          <a:p>
            <a:pPr marL="357188" lvl="2" indent="-179388">
              <a:spcBef>
                <a:spcPts val="0"/>
              </a:spcBef>
              <a:spcAft>
                <a:spcPts val="1200"/>
              </a:spcAft>
              <a:buClr>
                <a:schemeClr val="accent3"/>
              </a:buClr>
            </a:pPr>
            <a:r>
              <a:rPr lang="en-CA" sz="1800" b="1" dirty="0" smtClean="0"/>
              <a:t>Other </a:t>
            </a:r>
            <a:r>
              <a:rPr lang="en-CA" sz="1800" b="1" dirty="0"/>
              <a:t>exceptional circumstances approved by the Administrator (i.e.: awaiting ODSP, victim of family violence</a:t>
            </a:r>
            <a:endParaRPr lang="en-CA" sz="1800" b="1" dirty="0" smtClean="0"/>
          </a:p>
          <a:p>
            <a:pPr marL="165100" indent="-165100">
              <a:spcBef>
                <a:spcPts val="0"/>
              </a:spcBef>
              <a:spcAft>
                <a:spcPts val="1200"/>
              </a:spcAft>
              <a:buClr>
                <a:schemeClr val="accent2"/>
              </a:buClr>
              <a:buFont typeface="Wingdings" pitchFamily="2" charset="2"/>
              <a:buChar char="§"/>
            </a:pPr>
            <a:r>
              <a:rPr lang="en-CA" sz="1800" b="1" dirty="0" smtClean="0"/>
              <a:t>PAs are </a:t>
            </a:r>
            <a:r>
              <a:rPr lang="en-CA" sz="1800" b="1" dirty="0"/>
              <a:t>still completed </a:t>
            </a:r>
            <a:r>
              <a:rPr lang="en-CA" sz="1800" b="1" dirty="0" smtClean="0"/>
              <a:t>identifying </a:t>
            </a:r>
            <a:r>
              <a:rPr lang="en-CA" sz="1800" b="1" dirty="0"/>
              <a:t>the reasons for temporary deferral as well as bring forward date where the deferral will be reviewed</a:t>
            </a:r>
          </a:p>
          <a:p>
            <a:pPr marL="165100" indent="-165100">
              <a:spcBef>
                <a:spcPts val="0"/>
              </a:spcBef>
              <a:spcAft>
                <a:spcPts val="1200"/>
              </a:spcAft>
              <a:buClr>
                <a:schemeClr val="accent2"/>
              </a:buClr>
              <a:buFont typeface="Wingdings" pitchFamily="2" charset="2"/>
              <a:buChar char="§"/>
            </a:pPr>
            <a:r>
              <a:rPr lang="en-CA" sz="1800" b="1" dirty="0"/>
              <a:t>The temporary deferral is deferred for three months and then assessed based on the reason and circumstances of the </a:t>
            </a:r>
            <a:r>
              <a:rPr lang="en-CA" sz="1800" b="1" dirty="0" smtClean="0"/>
              <a:t>deferral</a:t>
            </a:r>
            <a:endParaRPr lang="en-CA" sz="18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32088"/>
            <a:ext cx="8712968" cy="548640"/>
          </a:xfrm>
        </p:spPr>
        <p:txBody>
          <a:bodyPr>
            <a:noAutofit/>
          </a:bodyPr>
          <a:lstStyle/>
          <a:p>
            <a:pPr indent="1588"/>
            <a:r>
              <a:rPr lang="en-CA" sz="4000" b="1" dirty="0" smtClean="0">
                <a:solidFill>
                  <a:schemeClr val="accent2"/>
                </a:solidFill>
              </a:rPr>
              <a:t>Restrictions on Participation</a:t>
            </a:r>
            <a:endParaRPr lang="en-CA" sz="4000" b="1" dirty="0">
              <a:solidFill>
                <a:schemeClr val="accent2"/>
              </a:solidFill>
            </a:endParaRPr>
          </a:p>
        </p:txBody>
      </p:sp>
      <p:sp>
        <p:nvSpPr>
          <p:cNvPr id="3" name="TextBox 2"/>
          <p:cNvSpPr txBox="1"/>
          <p:nvPr/>
        </p:nvSpPr>
        <p:spPr>
          <a:xfrm>
            <a:off x="251520" y="1135772"/>
            <a:ext cx="8892480" cy="4247317"/>
          </a:xfrm>
          <a:prstGeom prst="rect">
            <a:avLst/>
          </a:prstGeom>
          <a:noFill/>
        </p:spPr>
        <p:txBody>
          <a:bodyPr wrap="square" rtlCol="0">
            <a:spAutoFit/>
          </a:bodyPr>
          <a:lstStyle/>
          <a:p>
            <a:pPr>
              <a:spcAft>
                <a:spcPts val="1200"/>
              </a:spcAft>
            </a:pPr>
            <a:r>
              <a:rPr lang="en-CA" b="1" dirty="0"/>
              <a:t>Restrictions may include</a:t>
            </a:r>
            <a:r>
              <a:rPr lang="en-CA" b="1" dirty="0" smtClean="0"/>
              <a:t>:</a:t>
            </a:r>
          </a:p>
          <a:p>
            <a:pPr marL="179388" indent="-179388" fontAlgn="t">
              <a:spcAft>
                <a:spcPts val="1200"/>
              </a:spcAft>
              <a:buClr>
                <a:schemeClr val="accent2"/>
              </a:buClr>
              <a:buFont typeface="Wingdings" pitchFamily="2" charset="2"/>
              <a:buChar char="§"/>
            </a:pPr>
            <a:r>
              <a:rPr lang="en-CA" b="1" dirty="0"/>
              <a:t>Physical </a:t>
            </a:r>
            <a:r>
              <a:rPr lang="en-CA" b="1" dirty="0" smtClean="0"/>
              <a:t>limitations and/or medical conditions</a:t>
            </a:r>
            <a:endParaRPr lang="en-CA" b="1" dirty="0"/>
          </a:p>
          <a:p>
            <a:pPr marL="179388" indent="-179388" fontAlgn="t">
              <a:spcAft>
                <a:spcPts val="1200"/>
              </a:spcAft>
              <a:buClr>
                <a:schemeClr val="accent2"/>
              </a:buClr>
              <a:buFont typeface="Wingdings" pitchFamily="2" charset="2"/>
              <a:buChar char="§"/>
            </a:pPr>
            <a:r>
              <a:rPr lang="en-CA" b="1" dirty="0" smtClean="0"/>
              <a:t>Personal circumstances and/or family emergencies</a:t>
            </a:r>
            <a:endParaRPr lang="en-CA" b="1" dirty="0"/>
          </a:p>
          <a:p>
            <a:pPr marL="179388" indent="-179388" fontAlgn="t">
              <a:spcAft>
                <a:spcPts val="1200"/>
              </a:spcAft>
              <a:buClr>
                <a:schemeClr val="accent2"/>
              </a:buClr>
              <a:buFont typeface="Wingdings" pitchFamily="2" charset="2"/>
              <a:buChar char="§"/>
            </a:pPr>
            <a:r>
              <a:rPr lang="en-CA" b="1" dirty="0" smtClean="0"/>
              <a:t>Present </a:t>
            </a:r>
            <a:r>
              <a:rPr lang="en-CA" b="1" dirty="0"/>
              <a:t>a danger to the health and well being of the client</a:t>
            </a:r>
          </a:p>
          <a:p>
            <a:pPr marL="179388" indent="-179388" fontAlgn="t">
              <a:spcAft>
                <a:spcPts val="1200"/>
              </a:spcAft>
              <a:buClr>
                <a:schemeClr val="accent2"/>
              </a:buClr>
              <a:buFont typeface="Wingdings" pitchFamily="2" charset="2"/>
              <a:buChar char="§"/>
            </a:pPr>
            <a:r>
              <a:rPr lang="en-CA" b="1" dirty="0"/>
              <a:t>Interferes with personal or religious </a:t>
            </a:r>
            <a:r>
              <a:rPr lang="en-CA" b="1" dirty="0" smtClean="0"/>
              <a:t>beliefs</a:t>
            </a:r>
          </a:p>
          <a:p>
            <a:pPr fontAlgn="t">
              <a:spcAft>
                <a:spcPts val="1200"/>
              </a:spcAft>
              <a:buClr>
                <a:schemeClr val="accent2"/>
              </a:buClr>
            </a:pPr>
            <a:r>
              <a:rPr lang="en-CA" b="1" dirty="0" smtClean="0">
                <a:solidFill>
                  <a:schemeClr val="accent5"/>
                </a:solidFill>
              </a:rPr>
              <a:t>Acceptable </a:t>
            </a:r>
            <a:r>
              <a:rPr lang="en-CA" b="1" dirty="0">
                <a:solidFill>
                  <a:schemeClr val="accent5"/>
                </a:solidFill>
              </a:rPr>
              <a:t>forms of documentation </a:t>
            </a:r>
            <a:r>
              <a:rPr lang="en-CA" b="1" dirty="0"/>
              <a:t>to support the restriction </a:t>
            </a:r>
            <a:r>
              <a:rPr lang="en-CA" b="1" dirty="0" smtClean="0"/>
              <a:t>include:</a:t>
            </a:r>
            <a:endParaRPr lang="en-CA" b="1" dirty="0"/>
          </a:p>
          <a:p>
            <a:pPr marL="165100" indent="-165100" fontAlgn="t">
              <a:spcAft>
                <a:spcPts val="1200"/>
              </a:spcAft>
              <a:buClr>
                <a:schemeClr val="accent2"/>
              </a:buClr>
              <a:buFont typeface="Wingdings" pitchFamily="2" charset="2"/>
              <a:buChar char="§"/>
            </a:pPr>
            <a:r>
              <a:rPr lang="en-CA" b="1" dirty="0"/>
              <a:t>Letter from a qualified health professional</a:t>
            </a:r>
          </a:p>
          <a:p>
            <a:pPr marL="165100" indent="-165100" fontAlgn="t">
              <a:spcAft>
                <a:spcPts val="1200"/>
              </a:spcAft>
              <a:buClr>
                <a:schemeClr val="accent2"/>
              </a:buClr>
              <a:buFont typeface="Wingdings" pitchFamily="2" charset="2"/>
              <a:buChar char="§"/>
            </a:pPr>
            <a:r>
              <a:rPr lang="en-CA" b="1" dirty="0"/>
              <a:t>Completed limitations to participate form</a:t>
            </a:r>
          </a:p>
          <a:p>
            <a:pPr marL="165100" indent="-165100" fontAlgn="t">
              <a:spcAft>
                <a:spcPts val="1200"/>
              </a:spcAft>
              <a:buClr>
                <a:schemeClr val="accent2"/>
              </a:buClr>
              <a:buFont typeface="Wingdings" pitchFamily="2" charset="2"/>
              <a:buChar char="§"/>
            </a:pPr>
            <a:r>
              <a:rPr lang="en-CA" b="1" dirty="0"/>
              <a:t>Letter from religious leader stating restrictions</a:t>
            </a:r>
          </a:p>
          <a:p>
            <a:pPr marL="165100" indent="-165100" fontAlgn="t">
              <a:spcAft>
                <a:spcPts val="1200"/>
              </a:spcAft>
              <a:buClr>
                <a:schemeClr val="accent2"/>
              </a:buClr>
              <a:buFont typeface="Wingdings" pitchFamily="2" charset="2"/>
              <a:buChar char="§"/>
            </a:pPr>
            <a:r>
              <a:rPr lang="en-CA" b="1" dirty="0"/>
              <a:t>Any other acceptable form as determined by the A</a:t>
            </a:r>
            <a:r>
              <a:rPr lang="en-CA" b="1" dirty="0" smtClean="0"/>
              <a:t>dministrator</a:t>
            </a:r>
            <a:endParaRPr lang="en-CA"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404664"/>
            <a:ext cx="6480048" cy="864096"/>
          </a:xfrm>
        </p:spPr>
        <p:txBody>
          <a:bodyPr>
            <a:normAutofit/>
          </a:bodyPr>
          <a:lstStyle/>
          <a:p>
            <a:pPr algn="l"/>
            <a:r>
              <a:rPr lang="en-CA" sz="4000" b="1" dirty="0" smtClean="0">
                <a:solidFill>
                  <a:schemeClr val="accent2"/>
                </a:solidFill>
              </a:rPr>
              <a:t>Planned Activities</a:t>
            </a:r>
            <a:endParaRPr lang="en-CA" sz="4000" b="1" dirty="0">
              <a:solidFill>
                <a:schemeClr val="accent2"/>
              </a:solidFill>
            </a:endParaRPr>
          </a:p>
        </p:txBody>
      </p:sp>
      <p:sp>
        <p:nvSpPr>
          <p:cNvPr id="4" name="TextBox 3"/>
          <p:cNvSpPr txBox="1"/>
          <p:nvPr/>
        </p:nvSpPr>
        <p:spPr>
          <a:xfrm>
            <a:off x="251520" y="1772816"/>
            <a:ext cx="6696744" cy="3508653"/>
          </a:xfrm>
          <a:prstGeom prst="rect">
            <a:avLst/>
          </a:prstGeom>
          <a:noFill/>
        </p:spPr>
        <p:txBody>
          <a:bodyPr wrap="square" rtlCol="0">
            <a:spAutoFit/>
          </a:bodyPr>
          <a:lstStyle/>
          <a:p>
            <a:pPr marL="342900" indent="-342900">
              <a:spcAft>
                <a:spcPts val="1200"/>
              </a:spcAft>
              <a:buClr>
                <a:schemeClr val="accent2"/>
              </a:buClr>
              <a:buFont typeface="Arial" panose="020B0604020202020204" pitchFamily="34" charset="0"/>
              <a:buChar char="•"/>
            </a:pPr>
            <a:r>
              <a:rPr lang="en-CA" b="1" dirty="0" smtClean="0">
                <a:solidFill>
                  <a:schemeClr val="accent2">
                    <a:lumMod val="60000"/>
                    <a:lumOff val="40000"/>
                  </a:schemeClr>
                </a:solidFill>
              </a:rPr>
              <a:t>Early Employment Supports / Activities and Basic Education </a:t>
            </a:r>
            <a:r>
              <a:rPr lang="en-CA" b="1" dirty="0" smtClean="0">
                <a:solidFill>
                  <a:schemeClr val="tx2"/>
                </a:solidFill>
              </a:rPr>
              <a:t>– Personal Development Series supported by PARO, ILC, and YES Employment</a:t>
            </a:r>
          </a:p>
          <a:p>
            <a:pPr marL="342900" indent="-342900">
              <a:spcAft>
                <a:spcPts val="1200"/>
              </a:spcAft>
              <a:buClr>
                <a:schemeClr val="accent2"/>
              </a:buClr>
              <a:buFont typeface="Arial" panose="020B0604020202020204" pitchFamily="34" charset="0"/>
              <a:buChar char="•"/>
            </a:pPr>
            <a:r>
              <a:rPr lang="en-CA" b="1" dirty="0">
                <a:solidFill>
                  <a:schemeClr val="tx2"/>
                </a:solidFill>
              </a:rPr>
              <a:t>Literacy Screening, Assessment and </a:t>
            </a:r>
            <a:r>
              <a:rPr lang="en-CA" b="1" dirty="0" smtClean="0">
                <a:solidFill>
                  <a:schemeClr val="tx2"/>
                </a:solidFill>
              </a:rPr>
              <a:t>Training</a:t>
            </a:r>
          </a:p>
          <a:p>
            <a:pPr marL="342900" indent="-342900">
              <a:spcAft>
                <a:spcPts val="1200"/>
              </a:spcAft>
              <a:buClr>
                <a:schemeClr val="accent2"/>
              </a:buClr>
              <a:buFont typeface="Arial" panose="020B0604020202020204" pitchFamily="34" charset="0"/>
              <a:buChar char="•"/>
            </a:pPr>
            <a:r>
              <a:rPr lang="en-CA" b="1" dirty="0" smtClean="0">
                <a:solidFill>
                  <a:schemeClr val="tx2"/>
                </a:solidFill>
              </a:rPr>
              <a:t>Learning, Earning and Parenting (LEAP)</a:t>
            </a:r>
          </a:p>
          <a:p>
            <a:pPr marL="342900" indent="-342900">
              <a:spcAft>
                <a:spcPts val="1200"/>
              </a:spcAft>
              <a:buClr>
                <a:schemeClr val="accent2"/>
              </a:buClr>
              <a:buFont typeface="Arial" panose="020B0604020202020204" pitchFamily="34" charset="0"/>
              <a:buChar char="•"/>
            </a:pPr>
            <a:r>
              <a:rPr lang="en-CA" b="1" dirty="0" smtClean="0">
                <a:solidFill>
                  <a:schemeClr val="tx2"/>
                </a:solidFill>
              </a:rPr>
              <a:t>Addiction Services Initiative (ASI)</a:t>
            </a:r>
          </a:p>
          <a:p>
            <a:pPr marL="342900" indent="-342900">
              <a:spcAft>
                <a:spcPts val="1200"/>
              </a:spcAft>
              <a:buClr>
                <a:schemeClr val="accent2"/>
              </a:buClr>
              <a:buFont typeface="Arial" panose="020B0604020202020204" pitchFamily="34" charset="0"/>
              <a:buChar char="•"/>
            </a:pPr>
            <a:r>
              <a:rPr lang="en-CA" b="1" dirty="0" smtClean="0">
                <a:solidFill>
                  <a:schemeClr val="tx2"/>
                </a:solidFill>
              </a:rPr>
              <a:t>Employment Placements</a:t>
            </a:r>
          </a:p>
          <a:p>
            <a:pPr marL="342900" indent="-342900">
              <a:spcAft>
                <a:spcPts val="1200"/>
              </a:spcAft>
              <a:buClr>
                <a:schemeClr val="accent2"/>
              </a:buClr>
              <a:buFont typeface="Arial" panose="020B0604020202020204" pitchFamily="34" charset="0"/>
              <a:buChar char="•"/>
            </a:pPr>
            <a:r>
              <a:rPr lang="en-CA" b="1" dirty="0" smtClean="0">
                <a:solidFill>
                  <a:schemeClr val="accent2">
                    <a:lumMod val="60000"/>
                    <a:lumOff val="40000"/>
                  </a:schemeClr>
                </a:solidFill>
              </a:rPr>
              <a:t>Community Placements </a:t>
            </a:r>
            <a:r>
              <a:rPr lang="en-CA" b="1" dirty="0" smtClean="0">
                <a:solidFill>
                  <a:schemeClr val="tx2"/>
                </a:solidFill>
              </a:rPr>
              <a:t>– Community Development</a:t>
            </a:r>
          </a:p>
          <a:p>
            <a:pPr marL="342900" indent="-342900">
              <a:spcAft>
                <a:spcPts val="1200"/>
              </a:spcAft>
              <a:buClr>
                <a:schemeClr val="accent2"/>
              </a:buClr>
              <a:buFont typeface="Arial" panose="020B0604020202020204" pitchFamily="34" charset="0"/>
              <a:buChar char="•"/>
            </a:pPr>
            <a:r>
              <a:rPr lang="en-CA" b="1" dirty="0" smtClean="0">
                <a:solidFill>
                  <a:schemeClr val="tx2"/>
                </a:solidFill>
              </a:rPr>
              <a:t>Child Care Supports</a:t>
            </a:r>
            <a:endParaRPr lang="en-CA" b="1" dirty="0">
              <a:solidFill>
                <a:schemeClr val="tx2"/>
              </a:solidFill>
            </a:endParaRPr>
          </a:p>
        </p:txBody>
      </p:sp>
    </p:spTree>
    <p:extLst>
      <p:ext uri="{BB962C8B-B14F-4D97-AF65-F5344CB8AC3E}">
        <p14:creationId xmlns:p14="http://schemas.microsoft.com/office/powerpoint/2010/main" val="37953569"/>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chemeClr val="accent3"/>
                </a:solidFill>
              </a:rPr>
              <a:t>Employment Resource Centre Services</a:t>
            </a:r>
            <a:endParaRPr lang="en-CA" sz="4000" b="1" dirty="0">
              <a:solidFill>
                <a:schemeClr val="accent3"/>
              </a:solidFill>
            </a:endParaRPr>
          </a:p>
        </p:txBody>
      </p:sp>
      <p:sp>
        <p:nvSpPr>
          <p:cNvPr id="3" name="Content Placeholder 2"/>
          <p:cNvSpPr>
            <a:spLocks noGrp="1"/>
          </p:cNvSpPr>
          <p:nvPr>
            <p:ph idx="1"/>
          </p:nvPr>
        </p:nvSpPr>
        <p:spPr>
          <a:xfrm>
            <a:off x="395536" y="1937383"/>
            <a:ext cx="8069520" cy="3579849"/>
          </a:xfrm>
        </p:spPr>
        <p:txBody>
          <a:bodyPr>
            <a:normAutofit lnSpcReduction="10000"/>
          </a:bodyPr>
          <a:lstStyle/>
          <a:p>
            <a:pPr marL="0" indent="0">
              <a:buNone/>
            </a:pPr>
            <a:r>
              <a:rPr lang="en-CA" sz="1800" b="1" dirty="0" smtClean="0"/>
              <a:t>Ontario Works sites provide clients with access to services through:</a:t>
            </a:r>
          </a:p>
          <a:p>
            <a:pPr marL="285750" indent="-285750">
              <a:buFont typeface="Arial" panose="020B0604020202020204" pitchFamily="34" charset="0"/>
              <a:buChar char="•"/>
            </a:pPr>
            <a:r>
              <a:rPr lang="en-CA" sz="1800" b="1" dirty="0"/>
              <a:t>O</a:t>
            </a:r>
            <a:r>
              <a:rPr lang="en-CA" sz="1800" b="1" dirty="0" smtClean="0"/>
              <a:t>n–site resource centre or referral to other agencies that do provide services.</a:t>
            </a:r>
          </a:p>
          <a:p>
            <a:pPr marL="342900" indent="-342900">
              <a:buFont typeface="Arial" panose="020B0604020202020204" pitchFamily="34" charset="0"/>
              <a:buChar char="•"/>
            </a:pPr>
            <a:r>
              <a:rPr lang="en-CA" sz="1800" b="1" dirty="0" smtClean="0"/>
              <a:t>Information on available employment supports and local labour market</a:t>
            </a:r>
          </a:p>
          <a:p>
            <a:pPr marL="342900" indent="-342900">
              <a:buFont typeface="Arial" panose="020B0604020202020204" pitchFamily="34" charset="0"/>
              <a:buChar char="•"/>
            </a:pPr>
            <a:r>
              <a:rPr lang="en-CA" sz="1800" b="1" dirty="0" smtClean="0"/>
              <a:t>Inventory of available community supports such as:</a:t>
            </a:r>
          </a:p>
          <a:p>
            <a:pPr marL="534988" lvl="2" indent="-182563">
              <a:buClr>
                <a:schemeClr val="accent3"/>
              </a:buClr>
            </a:pPr>
            <a:r>
              <a:rPr lang="en-CA" sz="1800" b="1" dirty="0" smtClean="0"/>
              <a:t>Training, Literacy and Basic Education</a:t>
            </a:r>
          </a:p>
          <a:p>
            <a:pPr marL="534988" lvl="2" indent="-182563">
              <a:buClr>
                <a:schemeClr val="accent3"/>
              </a:buClr>
            </a:pPr>
            <a:r>
              <a:rPr lang="en-CA" sz="1800" b="1" dirty="0" smtClean="0"/>
              <a:t>Counselling services, addiction services, child care</a:t>
            </a:r>
          </a:p>
          <a:p>
            <a:pPr marL="534988" lvl="2" indent="-182563">
              <a:buClr>
                <a:schemeClr val="accent3"/>
              </a:buClr>
            </a:pPr>
            <a:r>
              <a:rPr lang="en-CA" sz="1800" b="1" dirty="0" smtClean="0"/>
              <a:t>Available community placements, </a:t>
            </a:r>
          </a:p>
          <a:p>
            <a:pPr marL="534988" lvl="2" indent="-182563">
              <a:buClr>
                <a:schemeClr val="accent3"/>
              </a:buClr>
            </a:pPr>
            <a:r>
              <a:rPr lang="en-CA" sz="1800" b="1" dirty="0" smtClean="0"/>
              <a:t>Equipment to support job searches (telephone, internet, computer), workshops on job strategies, job boards, job banks and referrals to employment opportunities</a:t>
            </a: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57200" y="214424"/>
            <a:ext cx="7499176" cy="914400"/>
          </a:xfrm>
        </p:spPr>
        <p:txBody>
          <a:bodyPr>
            <a:noAutofit/>
          </a:bodyPr>
          <a:lstStyle/>
          <a:p>
            <a:r>
              <a:rPr lang="en-CA" sz="4600" b="1" i="1" dirty="0" smtClean="0"/>
              <a:t>“</a:t>
            </a:r>
            <a:r>
              <a:rPr lang="en-CA" sz="4400" dirty="0" err="1">
                <a:solidFill>
                  <a:srgbClr val="0070C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Ganawend'Zoyang</a:t>
            </a:r>
            <a:r>
              <a:rPr lang="en-CA" sz="4600" b="1" i="1" dirty="0" smtClean="0"/>
              <a:t>”</a:t>
            </a:r>
            <a:endParaRPr lang="en-CA" sz="4600" b="1" i="1" dirty="0"/>
          </a:p>
        </p:txBody>
      </p:sp>
      <p:sp>
        <p:nvSpPr>
          <p:cNvPr id="5" name="Content Placeholder 4"/>
          <p:cNvSpPr>
            <a:spLocks noGrp="1"/>
          </p:cNvSpPr>
          <p:nvPr>
            <p:ph sz="half" idx="1"/>
          </p:nvPr>
        </p:nvSpPr>
        <p:spPr>
          <a:xfrm>
            <a:off x="457200" y="1628800"/>
            <a:ext cx="7859216" cy="3810000"/>
          </a:xfrm>
        </p:spPr>
        <p:txBody>
          <a:bodyPr>
            <a:normAutofit/>
          </a:bodyPr>
          <a:lstStyle/>
          <a:p>
            <a:pPr marL="36576" indent="0">
              <a:buClr>
                <a:schemeClr val="accent3"/>
              </a:buClr>
              <a:buNone/>
            </a:pPr>
            <a:r>
              <a:rPr lang="en-US" b="1" dirty="0" smtClean="0"/>
              <a:t>The </a:t>
            </a:r>
            <a:r>
              <a:rPr lang="en-US" b="1" dirty="0">
                <a:solidFill>
                  <a:schemeClr val="accent2"/>
                </a:solidFill>
              </a:rPr>
              <a:t>OW Program </a:t>
            </a:r>
            <a:r>
              <a:rPr lang="en-US" b="1" dirty="0"/>
              <a:t>supports people who are </a:t>
            </a:r>
            <a:r>
              <a:rPr lang="en-US" b="1" dirty="0" smtClean="0"/>
              <a:t>in </a:t>
            </a:r>
            <a:r>
              <a:rPr lang="en-US" b="1" dirty="0"/>
              <a:t>temporary financial need find full time </a:t>
            </a:r>
            <a:r>
              <a:rPr lang="en-US" b="1" dirty="0">
                <a:solidFill>
                  <a:schemeClr val="accent3"/>
                </a:solidFill>
              </a:rPr>
              <a:t>sustainable employment and achieve self-reliance </a:t>
            </a:r>
            <a:r>
              <a:rPr lang="en-US" b="1" dirty="0"/>
              <a:t>through the delivery of </a:t>
            </a:r>
            <a:r>
              <a:rPr lang="en-US" b="1" dirty="0">
                <a:solidFill>
                  <a:schemeClr val="accent3"/>
                </a:solidFill>
              </a:rPr>
              <a:t>effective, integrated employment services and financial assistance</a:t>
            </a:r>
            <a:r>
              <a:rPr lang="en-US" b="1" dirty="0" smtClean="0"/>
              <a:t>.</a:t>
            </a:r>
            <a:endParaRPr lang="en-CA" b="1" dirty="0"/>
          </a:p>
        </p:txBody>
      </p:sp>
    </p:spTree>
    <p:extLst>
      <p:ext uri="{BB962C8B-B14F-4D97-AF65-F5344CB8AC3E}">
        <p14:creationId xmlns:p14="http://schemas.microsoft.com/office/powerpoint/2010/main" val="3420525279"/>
      </p:ext>
    </p:extLst>
  </p:cSld>
  <p:clrMapOvr>
    <a:masterClrMapping/>
  </p:clrMapOvr>
  <p:transition spd="med" advClick="0" advTm="60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48" y="-27384"/>
            <a:ext cx="4926076" cy="1253808"/>
          </a:xfrm>
        </p:spPr>
        <p:txBody>
          <a:bodyPr>
            <a:noAutofit/>
          </a:bodyPr>
          <a:lstStyle/>
          <a:p>
            <a:r>
              <a:rPr lang="en-CA" sz="4000" dirty="0" smtClean="0">
                <a:solidFill>
                  <a:srgbClr val="00B0F0"/>
                </a:solidFill>
              </a:rPr>
              <a:t>Basic Education</a:t>
            </a:r>
            <a:endParaRPr lang="en-CA" sz="4000" dirty="0">
              <a:solidFill>
                <a:srgbClr val="00B0F0"/>
              </a:solidFill>
            </a:endParaRPr>
          </a:p>
        </p:txBody>
      </p:sp>
      <p:sp>
        <p:nvSpPr>
          <p:cNvPr id="4" name="TextBox 3"/>
          <p:cNvSpPr txBox="1"/>
          <p:nvPr/>
        </p:nvSpPr>
        <p:spPr>
          <a:xfrm>
            <a:off x="3851920" y="1484784"/>
            <a:ext cx="5292080" cy="3693319"/>
          </a:xfrm>
          <a:prstGeom prst="rect">
            <a:avLst/>
          </a:prstGeom>
          <a:noFill/>
        </p:spPr>
        <p:txBody>
          <a:bodyPr wrap="square" rtlCol="0">
            <a:spAutoFit/>
          </a:bodyPr>
          <a:lstStyle/>
          <a:p>
            <a:r>
              <a:rPr lang="en-CA" sz="2400" dirty="0"/>
              <a:t>Referrals</a:t>
            </a:r>
          </a:p>
          <a:p>
            <a:pPr marL="285750" lvl="1" indent="-285750">
              <a:buClr>
                <a:schemeClr val="accent3"/>
              </a:buClr>
              <a:buFont typeface="Wingdings" pitchFamily="2" charset="2"/>
              <a:buChar char="§"/>
            </a:pPr>
            <a:r>
              <a:rPr lang="en-CA" sz="2400" dirty="0"/>
              <a:t>Enrolment into </a:t>
            </a:r>
            <a:r>
              <a:rPr lang="en-CA" sz="2400" dirty="0" smtClean="0"/>
              <a:t>Adult Education programs </a:t>
            </a:r>
            <a:r>
              <a:rPr lang="en-CA" sz="2400" dirty="0"/>
              <a:t>that work towards grade 12 or equivalency</a:t>
            </a:r>
          </a:p>
          <a:p>
            <a:pPr marL="285750" lvl="1" indent="-285750">
              <a:buClr>
                <a:schemeClr val="accent3"/>
              </a:buClr>
              <a:buFont typeface="Wingdings" pitchFamily="2" charset="2"/>
              <a:buChar char="§"/>
            </a:pPr>
            <a:r>
              <a:rPr lang="en-CA" sz="2400" dirty="0"/>
              <a:t>Literacy programs that improve language and literacy</a:t>
            </a:r>
          </a:p>
          <a:p>
            <a:r>
              <a:rPr lang="en-CA" sz="2400" dirty="0"/>
              <a:t>Educational programs must support progress towards employment or employability</a:t>
            </a:r>
          </a:p>
          <a:p>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575" y="4941168"/>
            <a:ext cx="6658905" cy="1857634"/>
          </a:xfrm>
          <a:prstGeom prst="rect">
            <a:avLst/>
          </a:prstGeom>
        </p:spPr>
      </p:pic>
      <p:pic>
        <p:nvPicPr>
          <p:cNvPr id="7" name="Picture Placeholder 6" descr="FN education.png"/>
          <p:cNvPicPr>
            <a:picLocks noGrp="1" noChangeAspect="1"/>
          </p:cNvPicPr>
          <p:nvPr>
            <p:ph type="pic" idx="1"/>
          </p:nvPr>
        </p:nvPicPr>
        <p:blipFill>
          <a:blip r:embed="rId4" cstate="print"/>
          <a:srcRect l="24522" r="24522"/>
          <a:stretch>
            <a:fillRect/>
          </a:stretch>
        </p:blipFill>
        <p:spPr>
          <a:xfrm>
            <a:off x="179512" y="692696"/>
            <a:ext cx="3600000" cy="3600000"/>
          </a:xfrm>
        </p:spPr>
      </p:pic>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673280" cy="1143000"/>
          </a:xfrm>
        </p:spPr>
        <p:txBody>
          <a:bodyPr>
            <a:noAutofit/>
          </a:bodyPr>
          <a:lstStyle/>
          <a:p>
            <a:r>
              <a:rPr lang="en-CA" sz="4000" b="1" dirty="0" smtClean="0">
                <a:solidFill>
                  <a:srgbClr val="00B0F0"/>
                </a:solidFill>
              </a:rPr>
              <a:t>Literacy Screening Questionnaire (LSQ)</a:t>
            </a:r>
            <a:endParaRPr lang="en-CA" sz="4000" b="1" dirty="0">
              <a:solidFill>
                <a:srgbClr val="00B0F0"/>
              </a:solidFill>
            </a:endParaRPr>
          </a:p>
        </p:txBody>
      </p:sp>
      <p:sp>
        <p:nvSpPr>
          <p:cNvPr id="3" name="Content Placeholder 2"/>
          <p:cNvSpPr>
            <a:spLocks noGrp="1"/>
          </p:cNvSpPr>
          <p:nvPr>
            <p:ph idx="1"/>
          </p:nvPr>
        </p:nvSpPr>
        <p:spPr>
          <a:xfrm>
            <a:off x="251520" y="1628800"/>
            <a:ext cx="8064896" cy="4248472"/>
          </a:xfrm>
        </p:spPr>
        <p:txBody>
          <a:bodyPr>
            <a:noAutofit/>
          </a:bodyPr>
          <a:lstStyle/>
          <a:p>
            <a:pPr marL="188913" indent="-188913">
              <a:spcBef>
                <a:spcPts val="0"/>
              </a:spcBef>
              <a:spcAft>
                <a:spcPts val="1200"/>
              </a:spcAft>
              <a:buClr>
                <a:schemeClr val="accent2"/>
              </a:buClr>
              <a:buFont typeface="Wingdings" pitchFamily="2" charset="2"/>
              <a:buChar char="§"/>
            </a:pPr>
            <a:r>
              <a:rPr lang="en-CA" sz="1800" b="1" dirty="0" smtClean="0"/>
              <a:t>All applicants and participants with less than a Grade 12 or equivalent education are required to take the LSQ unless confirmation of a learning disorder can be provided</a:t>
            </a:r>
          </a:p>
          <a:p>
            <a:pPr marL="188913" indent="-188913">
              <a:spcBef>
                <a:spcPts val="0"/>
              </a:spcBef>
              <a:spcAft>
                <a:spcPts val="1200"/>
              </a:spcAft>
              <a:buClr>
                <a:schemeClr val="accent2"/>
              </a:buClr>
              <a:buFont typeface="Wingdings" pitchFamily="2" charset="2"/>
              <a:buChar char="§"/>
            </a:pPr>
            <a:r>
              <a:rPr lang="en-CA" sz="1800" b="1" dirty="0" smtClean="0"/>
              <a:t>Any participant can be required to take the LSQ regardless of their education if literacy is a barrier to securing and maintaining employment</a:t>
            </a:r>
          </a:p>
          <a:p>
            <a:pPr marL="188913" indent="-188913">
              <a:spcBef>
                <a:spcPts val="0"/>
              </a:spcBef>
              <a:spcAft>
                <a:spcPts val="1200"/>
              </a:spcAft>
              <a:buClr>
                <a:schemeClr val="accent2"/>
              </a:buClr>
              <a:buFont typeface="Wingdings" pitchFamily="2" charset="2"/>
              <a:buChar char="§"/>
            </a:pPr>
            <a:r>
              <a:rPr lang="en-CA" sz="1800" b="1" dirty="0">
                <a:solidFill>
                  <a:schemeClr val="accent3"/>
                </a:solidFill>
              </a:rPr>
              <a:t>Applicants who refuse to take the </a:t>
            </a:r>
            <a:r>
              <a:rPr lang="en-CA" sz="1800" b="1" dirty="0" smtClean="0">
                <a:solidFill>
                  <a:schemeClr val="accent3"/>
                </a:solidFill>
              </a:rPr>
              <a:t>LSQ are </a:t>
            </a:r>
            <a:r>
              <a:rPr lang="en-CA" sz="1800" b="1" dirty="0">
                <a:solidFill>
                  <a:schemeClr val="accent3"/>
                </a:solidFill>
              </a:rPr>
              <a:t>ineligible for social assistance.</a:t>
            </a:r>
          </a:p>
          <a:p>
            <a:pPr marL="188913" indent="-188913">
              <a:spcBef>
                <a:spcPts val="0"/>
              </a:spcBef>
              <a:spcAft>
                <a:spcPts val="1200"/>
              </a:spcAft>
              <a:buClr>
                <a:schemeClr val="accent2"/>
              </a:buClr>
              <a:buFont typeface="Wingdings" pitchFamily="2" charset="2"/>
              <a:buChar char="§"/>
            </a:pPr>
            <a:r>
              <a:rPr lang="en-CA" sz="1800" b="1" dirty="0">
                <a:solidFill>
                  <a:schemeClr val="accent3"/>
                </a:solidFill>
              </a:rPr>
              <a:t>If a participant refuses to take the </a:t>
            </a:r>
            <a:r>
              <a:rPr lang="en-CA" sz="1800" b="1" dirty="0" smtClean="0">
                <a:solidFill>
                  <a:schemeClr val="accent3"/>
                </a:solidFill>
              </a:rPr>
              <a:t>LSQ or </a:t>
            </a:r>
            <a:r>
              <a:rPr lang="en-CA" sz="1800" b="1" dirty="0">
                <a:solidFill>
                  <a:schemeClr val="accent3"/>
                </a:solidFill>
              </a:rPr>
              <a:t>participate in literacy assessment and/or training and they do not have proof of a learning disorder, then the Ontario Works policy on noncompliance is </a:t>
            </a:r>
            <a:r>
              <a:rPr lang="en-CA" sz="1800" b="1" dirty="0" smtClean="0">
                <a:solidFill>
                  <a:schemeClr val="accent3"/>
                </a:solidFill>
              </a:rPr>
              <a:t>applied</a:t>
            </a:r>
            <a:endParaRPr lang="en-CA" sz="1800" b="1"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2"/>
                </a:solidFill>
              </a:rPr>
              <a:t>Job Specific Skills Training</a:t>
            </a:r>
            <a:endParaRPr lang="en-CA" sz="4000" b="1" dirty="0">
              <a:solidFill>
                <a:schemeClr val="accent2"/>
              </a:solidFill>
            </a:endParaRPr>
          </a:p>
        </p:txBody>
      </p:sp>
      <p:sp>
        <p:nvSpPr>
          <p:cNvPr id="3" name="Content Placeholder 2"/>
          <p:cNvSpPr>
            <a:spLocks noGrp="1"/>
          </p:cNvSpPr>
          <p:nvPr>
            <p:ph idx="1"/>
          </p:nvPr>
        </p:nvSpPr>
        <p:spPr/>
        <p:txBody>
          <a:bodyPr>
            <a:normAutofit/>
          </a:bodyPr>
          <a:lstStyle/>
          <a:p>
            <a:pPr>
              <a:spcBef>
                <a:spcPts val="0"/>
              </a:spcBef>
              <a:spcAft>
                <a:spcPts val="1200"/>
              </a:spcAft>
              <a:buClr>
                <a:schemeClr val="accent2"/>
              </a:buClr>
              <a:buFont typeface="Wingdings" pitchFamily="2" charset="2"/>
              <a:buChar char="§"/>
            </a:pPr>
            <a:r>
              <a:rPr lang="en-CA" sz="2000" b="1" dirty="0" smtClean="0"/>
              <a:t>Participants can access MCTU funded programs independently or by referral by the Ontario Works office.</a:t>
            </a:r>
          </a:p>
          <a:p>
            <a:pPr>
              <a:spcBef>
                <a:spcPts val="0"/>
              </a:spcBef>
              <a:spcAft>
                <a:spcPts val="1200"/>
              </a:spcAft>
              <a:buClr>
                <a:schemeClr val="accent2"/>
              </a:buClr>
              <a:buFont typeface="Wingdings" pitchFamily="2" charset="2"/>
              <a:buChar char="§"/>
            </a:pPr>
            <a:r>
              <a:rPr lang="en-CA" sz="2000" b="1" dirty="0" smtClean="0"/>
              <a:t>Attendance and progress are monitored and expected results are recorded in client case file.</a:t>
            </a:r>
          </a:p>
          <a:p>
            <a:pPr>
              <a:spcBef>
                <a:spcPts val="0"/>
              </a:spcBef>
              <a:spcAft>
                <a:spcPts val="1200"/>
              </a:spcAft>
              <a:buClr>
                <a:schemeClr val="accent2"/>
              </a:buClr>
              <a:buFont typeface="Wingdings" pitchFamily="2" charset="2"/>
              <a:buChar char="§"/>
            </a:pPr>
            <a:r>
              <a:rPr lang="en-CA" sz="2000" b="1" dirty="0" smtClean="0"/>
              <a:t>Participants who are interested in long term education/training will be referred to First Nation education authority or other appropriate resources such as local ARDA’s</a:t>
            </a:r>
            <a:endParaRPr lang="en-CA" sz="20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712968" cy="1469832"/>
          </a:xfrm>
        </p:spPr>
        <p:txBody>
          <a:bodyPr>
            <a:normAutofit fontScale="90000"/>
          </a:bodyPr>
          <a:lstStyle/>
          <a:p>
            <a:r>
              <a:rPr lang="en-CA" sz="4400" dirty="0" smtClean="0">
                <a:solidFill>
                  <a:srgbClr val="00B0F0"/>
                </a:solidFill>
              </a:rPr>
              <a:t>LEAP: Learning, Earning and Parent &amp; Child Development</a:t>
            </a:r>
            <a:r>
              <a:rPr lang="en-CA" dirty="0" smtClean="0"/>
              <a:t/>
            </a:r>
            <a:br>
              <a:rPr lang="en-CA" dirty="0" smtClean="0"/>
            </a:br>
            <a:endParaRPr lang="en-CA" dirty="0"/>
          </a:p>
        </p:txBody>
      </p:sp>
      <p:pic>
        <p:nvPicPr>
          <p:cNvPr id="6" name="Picture Placeholder 5" descr="mom n child.png"/>
          <p:cNvPicPr>
            <a:picLocks noGrp="1" noChangeAspect="1"/>
          </p:cNvPicPr>
          <p:nvPr>
            <p:ph type="pic" idx="1"/>
          </p:nvPr>
        </p:nvPicPr>
        <p:blipFill>
          <a:blip r:embed="rId3" cstate="print"/>
          <a:srcRect l="12548" r="12548"/>
          <a:stretch>
            <a:fillRect/>
          </a:stretch>
        </p:blipFill>
        <p:spPr>
          <a:xfrm>
            <a:off x="251920" y="1341168"/>
            <a:ext cx="3600000" cy="3600000"/>
          </a:xfrm>
        </p:spPr>
      </p:pic>
      <p:sp>
        <p:nvSpPr>
          <p:cNvPr id="5" name="TextBox 4"/>
          <p:cNvSpPr txBox="1"/>
          <p:nvPr/>
        </p:nvSpPr>
        <p:spPr>
          <a:xfrm>
            <a:off x="3923928" y="1896214"/>
            <a:ext cx="4644008" cy="3785652"/>
          </a:xfrm>
          <a:prstGeom prst="rect">
            <a:avLst/>
          </a:prstGeom>
          <a:noFill/>
        </p:spPr>
        <p:txBody>
          <a:bodyPr wrap="square" rtlCol="0">
            <a:spAutoFit/>
          </a:bodyPr>
          <a:lstStyle/>
          <a:p>
            <a:pPr marL="4763" lvl="1"/>
            <a:r>
              <a:rPr lang="en-CA" sz="2000" b="1" dirty="0">
                <a:solidFill>
                  <a:schemeClr val="accent2"/>
                </a:solidFill>
              </a:rPr>
              <a:t>LEARNING</a:t>
            </a:r>
          </a:p>
          <a:p>
            <a:pPr marL="182563" lvl="2" indent="-169863">
              <a:buClr>
                <a:schemeClr val="bg2"/>
              </a:buClr>
              <a:buFont typeface="Wingdings" pitchFamily="2" charset="2"/>
              <a:buChar char="§"/>
            </a:pPr>
            <a:r>
              <a:rPr lang="en-CA" sz="2000" dirty="0"/>
              <a:t>Requires participants to attend educational programs that lead towards grade 12.  Regular attendance is required in an approved program</a:t>
            </a:r>
          </a:p>
          <a:p>
            <a:pPr marL="4763" lvl="1"/>
            <a:r>
              <a:rPr lang="en-CA" sz="2000" b="1" dirty="0">
                <a:solidFill>
                  <a:schemeClr val="accent2"/>
                </a:solidFill>
              </a:rPr>
              <a:t>EARNING</a:t>
            </a:r>
          </a:p>
          <a:p>
            <a:pPr marL="182563" lvl="2" indent="-169863">
              <a:buClr>
                <a:schemeClr val="bg1"/>
              </a:buClr>
              <a:buFont typeface="Wingdings" pitchFamily="2" charset="2"/>
              <a:buChar char="§"/>
            </a:pPr>
            <a:r>
              <a:rPr lang="en-CA" sz="2000" dirty="0"/>
              <a:t>LEAP participants have access to employment supports and resources</a:t>
            </a:r>
          </a:p>
          <a:p>
            <a:pPr marL="4763" lvl="1"/>
            <a:r>
              <a:rPr lang="en-CA" sz="2000" b="1" dirty="0">
                <a:solidFill>
                  <a:schemeClr val="accent2"/>
                </a:solidFill>
              </a:rPr>
              <a:t>PARENT &amp; CHILD DEVELOPMENT</a:t>
            </a:r>
          </a:p>
          <a:p>
            <a:pPr marL="169863" lvl="2" indent="-169863">
              <a:buClr>
                <a:schemeClr val="bg1"/>
              </a:buClr>
              <a:buFont typeface="Wingdings" pitchFamily="2" charset="2"/>
              <a:buChar char="§"/>
            </a:pPr>
            <a:r>
              <a:rPr lang="en-CA" sz="2000" dirty="0"/>
              <a:t>A minimum of 35 hours of participation in an approved parenting program is required for LEAP </a:t>
            </a:r>
            <a:r>
              <a:rPr lang="en-CA" sz="2000" dirty="0" smtClean="0"/>
              <a:t>participants</a:t>
            </a:r>
            <a:endParaRPr lang="en-CA" sz="200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d.jpg"/>
          <p:cNvPicPr>
            <a:picLocks noGrp="1" noChangeAspect="1"/>
          </p:cNvPicPr>
          <p:nvPr>
            <p:ph type="pic" idx="1"/>
          </p:nvPr>
        </p:nvPicPr>
        <p:blipFill>
          <a:blip r:embed="rId3" cstate="print"/>
          <a:srcRect l="16848" r="16848"/>
          <a:stretch>
            <a:fillRect/>
          </a:stretch>
        </p:blipFill>
        <p:spPr>
          <a:xfrm>
            <a:off x="251520" y="1019907"/>
            <a:ext cx="3600000" cy="3600000"/>
          </a:xfrm>
        </p:spPr>
      </p:pic>
      <p:sp>
        <p:nvSpPr>
          <p:cNvPr id="3" name="Content Placeholder 2"/>
          <p:cNvSpPr>
            <a:spLocks noGrp="1"/>
          </p:cNvSpPr>
          <p:nvPr>
            <p:ph type="body" sz="half" idx="2"/>
          </p:nvPr>
        </p:nvSpPr>
        <p:spPr>
          <a:xfrm>
            <a:off x="3995936" y="1052736"/>
            <a:ext cx="4614664" cy="4609511"/>
          </a:xfrm>
        </p:spPr>
        <p:txBody>
          <a:bodyPr>
            <a:normAutofit/>
          </a:bodyPr>
          <a:lstStyle/>
          <a:p>
            <a:pPr>
              <a:spcBef>
                <a:spcPts val="0"/>
              </a:spcBef>
              <a:spcAft>
                <a:spcPts val="1200"/>
              </a:spcAft>
            </a:pPr>
            <a:r>
              <a:rPr lang="en-CA" sz="1800" b="1" dirty="0" smtClean="0">
                <a:solidFill>
                  <a:srgbClr val="00B0F0"/>
                </a:solidFill>
              </a:rPr>
              <a:t>LEAP</a:t>
            </a:r>
            <a:r>
              <a:rPr lang="en-CA" sz="1800" b="1" dirty="0" smtClean="0"/>
              <a:t> is mandatory for all 16 &amp; 17 year old parents who do not have their high school diploma/equivalency receiving financial assistance</a:t>
            </a:r>
          </a:p>
          <a:p>
            <a:pPr>
              <a:spcBef>
                <a:spcPts val="0"/>
              </a:spcBef>
              <a:spcAft>
                <a:spcPts val="1200"/>
              </a:spcAft>
            </a:pPr>
            <a:r>
              <a:rPr lang="en-CA" sz="1800" b="1" dirty="0" smtClean="0">
                <a:solidFill>
                  <a:srgbClr val="00B0F0"/>
                </a:solidFill>
              </a:rPr>
              <a:t>LEAP</a:t>
            </a:r>
            <a:r>
              <a:rPr lang="en-CA" sz="1800" b="1" dirty="0" smtClean="0"/>
              <a:t> is voluntary for participants aged 18 – 25 who have not completed high school</a:t>
            </a:r>
          </a:p>
          <a:p>
            <a:pPr>
              <a:spcBef>
                <a:spcPts val="0"/>
              </a:spcBef>
              <a:spcAft>
                <a:spcPts val="1200"/>
              </a:spcAft>
            </a:pPr>
            <a:r>
              <a:rPr lang="en-CA" sz="1800" b="1" dirty="0" smtClean="0">
                <a:solidFill>
                  <a:srgbClr val="00B0F0"/>
                </a:solidFill>
              </a:rPr>
              <a:t>A $500 bursary (RESP) </a:t>
            </a:r>
            <a:r>
              <a:rPr lang="en-CA" sz="1800" b="1" dirty="0" smtClean="0"/>
              <a:t>is provided to each participant who successfully completes LEAP requirements.  Bursary can be applied for post secondary education for the participant or the participant’s child.  May be split between dependents.</a:t>
            </a:r>
            <a:endParaRPr lang="en-CA" sz="1800" b="1"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0523" y="920914"/>
            <a:ext cx="3145413" cy="707886"/>
          </a:xfrm>
          <a:prstGeom prst="rect">
            <a:avLst/>
          </a:prstGeom>
          <a:noFill/>
        </p:spPr>
        <p:txBody>
          <a:bodyPr wrap="none" rtlCol="0">
            <a:spAutoFit/>
          </a:bodyPr>
          <a:lstStyle/>
          <a:p>
            <a:r>
              <a:rPr lang="en-US" sz="4000" b="1" dirty="0">
                <a:solidFill>
                  <a:srgbClr val="00B0F0"/>
                </a:solidFill>
              </a:rPr>
              <a:t>Leap Cont’d</a:t>
            </a:r>
            <a:endParaRPr lang="en-CA" sz="4000" b="1" dirty="0">
              <a:solidFill>
                <a:srgbClr val="00B0F0"/>
              </a:solidFill>
            </a:endParaRPr>
          </a:p>
        </p:txBody>
      </p:sp>
      <p:sp>
        <p:nvSpPr>
          <p:cNvPr id="6" name="TextBox 5"/>
          <p:cNvSpPr txBox="1"/>
          <p:nvPr/>
        </p:nvSpPr>
        <p:spPr>
          <a:xfrm>
            <a:off x="899592" y="2060848"/>
            <a:ext cx="6336704" cy="3477875"/>
          </a:xfrm>
          <a:prstGeom prst="rect">
            <a:avLst/>
          </a:prstGeom>
          <a:noFill/>
        </p:spPr>
        <p:txBody>
          <a:bodyPr wrap="square" rtlCol="0">
            <a:spAutoFit/>
          </a:bodyPr>
          <a:lstStyle/>
          <a:p>
            <a:pPr>
              <a:spcAft>
                <a:spcPts val="1200"/>
              </a:spcAft>
            </a:pPr>
            <a:r>
              <a:rPr lang="en-US" b="1" dirty="0">
                <a:solidFill>
                  <a:schemeClr val="accent3"/>
                </a:solidFill>
              </a:rPr>
              <a:t>Individual Service Plans (ISP) </a:t>
            </a:r>
            <a:r>
              <a:rPr lang="en-US" b="1" dirty="0"/>
              <a:t>are created for each participant </a:t>
            </a:r>
            <a:r>
              <a:rPr lang="en-US" b="1" dirty="0" smtClean="0"/>
              <a:t>and identify </a:t>
            </a:r>
            <a:r>
              <a:rPr lang="en-US" b="1" dirty="0"/>
              <a:t>how the participant will meet each component of LEAP.  The ISP is developed collectively with the participant and the worker to ensure the clients needs and program requirements are met.</a:t>
            </a:r>
          </a:p>
          <a:p>
            <a:pPr>
              <a:spcAft>
                <a:spcPts val="1200"/>
              </a:spcAft>
            </a:pPr>
            <a:r>
              <a:rPr lang="en-US" b="1" dirty="0" smtClean="0"/>
              <a:t>ISP’s must identify:</a:t>
            </a:r>
            <a:endParaRPr lang="en-US" b="1" dirty="0"/>
          </a:p>
          <a:p>
            <a:pPr marL="742950" lvl="1" indent="-285750">
              <a:spcAft>
                <a:spcPts val="1200"/>
              </a:spcAft>
              <a:buClr>
                <a:schemeClr val="accent3"/>
              </a:buClr>
              <a:buFont typeface="Arial" panose="020B0604020202020204" pitchFamily="34" charset="0"/>
              <a:buChar char="•"/>
            </a:pPr>
            <a:r>
              <a:rPr lang="en-US" b="1" dirty="0"/>
              <a:t>Participation in each LEAP component</a:t>
            </a:r>
          </a:p>
          <a:p>
            <a:pPr marL="742950" lvl="1" indent="-285750">
              <a:spcAft>
                <a:spcPts val="1200"/>
              </a:spcAft>
              <a:buClr>
                <a:schemeClr val="accent3"/>
              </a:buClr>
              <a:buFont typeface="Arial" panose="020B0604020202020204" pitchFamily="34" charset="0"/>
              <a:buChar char="•"/>
            </a:pPr>
            <a:r>
              <a:rPr lang="en-US" b="1" dirty="0"/>
              <a:t>Roles and Responsibilities</a:t>
            </a:r>
          </a:p>
          <a:p>
            <a:pPr marL="742950" lvl="1" indent="-285750">
              <a:spcAft>
                <a:spcPts val="1200"/>
              </a:spcAft>
              <a:buClr>
                <a:schemeClr val="accent3"/>
              </a:buClr>
              <a:buFont typeface="Arial" panose="020B0604020202020204" pitchFamily="34" charset="0"/>
              <a:buChar char="•"/>
            </a:pPr>
            <a:r>
              <a:rPr lang="en-US" b="1" dirty="0"/>
              <a:t>Identifies other service providers.</a:t>
            </a:r>
          </a:p>
        </p:txBody>
      </p:sp>
    </p:spTree>
    <p:extLst>
      <p:ext uri="{BB962C8B-B14F-4D97-AF65-F5344CB8AC3E}">
        <p14:creationId xmlns:p14="http://schemas.microsoft.com/office/powerpoint/2010/main" val="1916751546"/>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476672"/>
            <a:ext cx="4758680" cy="1253808"/>
          </a:xfrm>
        </p:spPr>
        <p:txBody>
          <a:bodyPr>
            <a:noAutofit/>
          </a:bodyPr>
          <a:lstStyle/>
          <a:p>
            <a:r>
              <a:rPr lang="en-CA" sz="4000" dirty="0" smtClean="0">
                <a:solidFill>
                  <a:srgbClr val="00B0F0"/>
                </a:solidFill>
              </a:rPr>
              <a:t>Addiction Referral</a:t>
            </a:r>
            <a:endParaRPr lang="en-CA" sz="4000" dirty="0">
              <a:solidFill>
                <a:srgbClr val="00B0F0"/>
              </a:solidFill>
            </a:endParaRPr>
          </a:p>
        </p:txBody>
      </p:sp>
      <p:pic>
        <p:nvPicPr>
          <p:cNvPr id="7" name="Picture Placeholder 4" descr="wheatgrass.jpg"/>
          <p:cNvPicPr>
            <a:picLocks noGrp="1" noChangeAspect="1"/>
          </p:cNvPicPr>
          <p:nvPr>
            <p:ph type="pic" idx="1"/>
          </p:nvPr>
        </p:nvPicPr>
        <p:blipFill>
          <a:blip r:embed="rId3" cstate="print"/>
          <a:srcRect l="8163" r="8163"/>
          <a:stretch>
            <a:fillRect/>
          </a:stretch>
        </p:blipFill>
        <p:spPr>
          <a:xfrm>
            <a:off x="251520" y="1019907"/>
            <a:ext cx="3600000" cy="3600000"/>
          </a:xfrm>
        </p:spPr>
      </p:pic>
      <p:sp>
        <p:nvSpPr>
          <p:cNvPr id="4" name="TextBox 3"/>
          <p:cNvSpPr txBox="1"/>
          <p:nvPr/>
        </p:nvSpPr>
        <p:spPr>
          <a:xfrm>
            <a:off x="3851920" y="1916832"/>
            <a:ext cx="4896544" cy="3600986"/>
          </a:xfrm>
          <a:prstGeom prst="rect">
            <a:avLst/>
          </a:prstGeom>
          <a:noFill/>
        </p:spPr>
        <p:txBody>
          <a:bodyPr wrap="square" rtlCol="0">
            <a:spAutoFit/>
          </a:bodyPr>
          <a:lstStyle/>
          <a:p>
            <a:pPr>
              <a:spcAft>
                <a:spcPts val="1200"/>
              </a:spcAft>
            </a:pPr>
            <a:r>
              <a:rPr lang="en-CA" sz="1600" b="1" dirty="0"/>
              <a:t>Participants who identify addictions as a barrier to employment should be referred to community services to address the addiction barriers</a:t>
            </a:r>
          </a:p>
          <a:p>
            <a:pPr>
              <a:spcAft>
                <a:spcPts val="1200"/>
              </a:spcAft>
            </a:pPr>
            <a:r>
              <a:rPr lang="en-CA" sz="1600" b="1" dirty="0"/>
              <a:t>Participants may be referred to other First Nation programs </a:t>
            </a:r>
            <a:r>
              <a:rPr lang="en-CA" sz="1600" b="1" dirty="0" smtClean="0"/>
              <a:t>providing </a:t>
            </a:r>
            <a:r>
              <a:rPr lang="en-CA" sz="1600" b="1" dirty="0"/>
              <a:t>appropriate and adequate services (NNADAP)</a:t>
            </a:r>
          </a:p>
          <a:p>
            <a:pPr>
              <a:spcAft>
                <a:spcPts val="1200"/>
              </a:spcAft>
            </a:pPr>
            <a:r>
              <a:rPr lang="en-CA" sz="1600" b="1" dirty="0"/>
              <a:t>Documentation confirming participant attendance in programs will be kept on file</a:t>
            </a:r>
          </a:p>
          <a:p>
            <a:pPr>
              <a:spcAft>
                <a:spcPts val="1200"/>
              </a:spcAft>
            </a:pPr>
            <a:r>
              <a:rPr lang="en-CA" sz="1600" b="1" dirty="0"/>
              <a:t>Monitoring and follow – up will </a:t>
            </a:r>
            <a:r>
              <a:rPr lang="en-CA" sz="1600" b="1" dirty="0" smtClean="0"/>
              <a:t>occur</a:t>
            </a:r>
          </a:p>
          <a:p>
            <a:pPr>
              <a:spcAft>
                <a:spcPts val="1200"/>
              </a:spcAft>
            </a:pPr>
            <a:endParaRPr lang="en-CA" sz="1600" b="1" dirty="0"/>
          </a:p>
          <a:p>
            <a:endParaRPr lang="en-CA"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220352"/>
            <a:ext cx="1521230" cy="10889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688" y="260648"/>
            <a:ext cx="5190728" cy="893768"/>
          </a:xfrm>
        </p:spPr>
        <p:txBody>
          <a:bodyPr>
            <a:normAutofit/>
          </a:bodyPr>
          <a:lstStyle/>
          <a:p>
            <a:r>
              <a:rPr lang="en-CA" sz="4000" dirty="0" smtClean="0">
                <a:solidFill>
                  <a:srgbClr val="00B0F0"/>
                </a:solidFill>
              </a:rPr>
              <a:t>Community Placements</a:t>
            </a:r>
            <a:endParaRPr lang="en-CA" sz="4000" dirty="0">
              <a:solidFill>
                <a:srgbClr val="00B0F0"/>
              </a:solidFill>
            </a:endParaRPr>
          </a:p>
        </p:txBody>
      </p:sp>
      <p:pic>
        <p:nvPicPr>
          <p:cNvPr id="7" name="Picture 2" descr="C:\Users\User\AppData\Local\Microsoft\Windows\Temporary Internet Files\Content.IE5\B6BDTE38\MP900398749[1].jpg"/>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14264" r="14264"/>
          <a:stretch>
            <a:fillRect/>
          </a:stretch>
        </p:blipFill>
        <p:spPr>
          <a:xfrm>
            <a:off x="179512" y="692696"/>
            <a:ext cx="3600000" cy="3600000"/>
          </a:xfrm>
        </p:spPr>
      </p:pic>
      <p:sp>
        <p:nvSpPr>
          <p:cNvPr id="5" name="TextBox 4"/>
          <p:cNvSpPr txBox="1"/>
          <p:nvPr/>
        </p:nvSpPr>
        <p:spPr>
          <a:xfrm>
            <a:off x="3851920" y="1196752"/>
            <a:ext cx="5184576" cy="4031873"/>
          </a:xfrm>
          <a:prstGeom prst="rect">
            <a:avLst/>
          </a:prstGeom>
          <a:noFill/>
        </p:spPr>
        <p:txBody>
          <a:bodyPr wrap="square" rtlCol="0">
            <a:spAutoFit/>
          </a:bodyPr>
          <a:lstStyle/>
          <a:p>
            <a:pPr>
              <a:spcAft>
                <a:spcPts val="1200"/>
              </a:spcAft>
            </a:pPr>
            <a:r>
              <a:rPr lang="en-CA" dirty="0"/>
              <a:t>Unpaid community </a:t>
            </a:r>
            <a:r>
              <a:rPr lang="en-CA" dirty="0" smtClean="0"/>
              <a:t>development services </a:t>
            </a:r>
            <a:r>
              <a:rPr lang="en-CA" dirty="0"/>
              <a:t>that provide participants with experience and skills that increase employability</a:t>
            </a:r>
          </a:p>
          <a:p>
            <a:pPr marL="176213" lvl="1" indent="-176213">
              <a:spcAft>
                <a:spcPts val="1200"/>
              </a:spcAft>
              <a:buClr>
                <a:schemeClr val="accent3"/>
              </a:buClr>
              <a:buFont typeface="Wingdings" pitchFamily="2" charset="2"/>
              <a:buChar char="§"/>
            </a:pPr>
            <a:r>
              <a:rPr lang="en-CA" dirty="0"/>
              <a:t>Community </a:t>
            </a:r>
            <a:r>
              <a:rPr lang="en-CA" dirty="0" smtClean="0"/>
              <a:t>development services </a:t>
            </a:r>
            <a:r>
              <a:rPr lang="en-CA" dirty="0"/>
              <a:t>will be provided to clients who are interested and exploring various career opportunities</a:t>
            </a:r>
          </a:p>
          <a:p>
            <a:pPr marL="176213" lvl="1" indent="-176213">
              <a:spcAft>
                <a:spcPts val="1200"/>
              </a:spcAft>
              <a:buClr>
                <a:schemeClr val="accent3"/>
              </a:buClr>
              <a:buFont typeface="Wingdings" pitchFamily="2" charset="2"/>
              <a:buChar char="§"/>
            </a:pPr>
            <a:r>
              <a:rPr lang="en-CA" dirty="0"/>
              <a:t>Supports and resources required to complete the placement</a:t>
            </a:r>
          </a:p>
          <a:p>
            <a:pPr marL="176213" lvl="1" indent="-176213">
              <a:spcAft>
                <a:spcPts val="1200"/>
              </a:spcAft>
              <a:buClr>
                <a:schemeClr val="accent3"/>
              </a:buClr>
              <a:buFont typeface="Wingdings" pitchFamily="2" charset="2"/>
              <a:buChar char="§"/>
            </a:pPr>
            <a:r>
              <a:rPr lang="en-CA" dirty="0"/>
              <a:t>OW is responsible for any out of pocket expenses the participant may accumulate during placements</a:t>
            </a:r>
          </a:p>
          <a:p>
            <a:endParaRPr lang="en-CA"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4653136"/>
            <a:ext cx="3543300" cy="1905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620688"/>
            <a:ext cx="5256584" cy="1253808"/>
          </a:xfrm>
        </p:spPr>
        <p:txBody>
          <a:bodyPr/>
          <a:lstStyle/>
          <a:p>
            <a:r>
              <a:rPr lang="en-CA" sz="4000" dirty="0" smtClean="0"/>
              <a:t>Guidelines</a:t>
            </a:r>
            <a:endParaRPr lang="en-CA" sz="4000" dirty="0"/>
          </a:p>
        </p:txBody>
      </p:sp>
      <p:pic>
        <p:nvPicPr>
          <p:cNvPr id="11" name="Picture 2" descr="C:\Users\User\AppData\Local\Microsoft\Windows\Temporary Internet Files\Content.IE5\LAMJDD61\MC900039006[1].wmf"/>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3792" r="3792"/>
          <a:stretch>
            <a:fillRect/>
          </a:stretch>
        </p:blipFill>
        <p:spPr>
          <a:xfrm>
            <a:off x="179512" y="1019907"/>
            <a:ext cx="3600000" cy="3600000"/>
          </a:xfrm>
        </p:spPr>
      </p:pic>
      <p:sp>
        <p:nvSpPr>
          <p:cNvPr id="6" name="TextBox 5"/>
          <p:cNvSpPr txBox="1"/>
          <p:nvPr/>
        </p:nvSpPr>
        <p:spPr>
          <a:xfrm>
            <a:off x="3851920" y="2060848"/>
            <a:ext cx="5112568" cy="3323987"/>
          </a:xfrm>
          <a:prstGeom prst="rect">
            <a:avLst/>
          </a:prstGeom>
          <a:noFill/>
        </p:spPr>
        <p:txBody>
          <a:bodyPr wrap="square" rtlCol="0">
            <a:spAutoFit/>
          </a:bodyPr>
          <a:lstStyle/>
          <a:p>
            <a:pPr>
              <a:spcAft>
                <a:spcPts val="1200"/>
              </a:spcAft>
            </a:pPr>
            <a:r>
              <a:rPr lang="en-CA" dirty="0"/>
              <a:t>Participants must be covered by WSIB or private accidental insurance</a:t>
            </a:r>
          </a:p>
          <a:p>
            <a:pPr>
              <a:spcAft>
                <a:spcPts val="1200"/>
              </a:spcAft>
            </a:pPr>
            <a:r>
              <a:rPr lang="en-CA" dirty="0"/>
              <a:t>No more that 70 hours a month will be spent on all approved placements</a:t>
            </a:r>
          </a:p>
          <a:p>
            <a:pPr>
              <a:spcAft>
                <a:spcPts val="1200"/>
              </a:spcAft>
            </a:pPr>
            <a:r>
              <a:rPr lang="en-CA" dirty="0"/>
              <a:t>Maximum of 8 hours a day and 44 hours in one week is allowed for one placement</a:t>
            </a:r>
          </a:p>
          <a:p>
            <a:pPr>
              <a:spcAft>
                <a:spcPts val="1200"/>
              </a:spcAft>
            </a:pPr>
            <a:r>
              <a:rPr lang="en-CA" dirty="0"/>
              <a:t>Participants may spend a maximum of 6 months at a placement unless training is provided.  If training is provided, placements must not exceed more that 12 months</a:t>
            </a:r>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96552" y="236240"/>
            <a:ext cx="6480048" cy="1752600"/>
          </a:xfrm>
        </p:spPr>
        <p:txBody>
          <a:bodyPr>
            <a:normAutofit/>
          </a:bodyPr>
          <a:lstStyle/>
          <a:p>
            <a:r>
              <a:rPr lang="en-CA" sz="4000" b="1" dirty="0">
                <a:solidFill>
                  <a:srgbClr val="00B0F0"/>
                </a:solidFill>
              </a:rPr>
              <a:t>Employment &amp; Participation Benefits</a:t>
            </a:r>
          </a:p>
        </p:txBody>
      </p:sp>
      <p:sp>
        <p:nvSpPr>
          <p:cNvPr id="4" name="TextBox 3"/>
          <p:cNvSpPr txBox="1"/>
          <p:nvPr/>
        </p:nvSpPr>
        <p:spPr>
          <a:xfrm>
            <a:off x="395536" y="2492897"/>
            <a:ext cx="7380312" cy="2831544"/>
          </a:xfrm>
          <a:prstGeom prst="rect">
            <a:avLst/>
          </a:prstGeom>
          <a:noFill/>
        </p:spPr>
        <p:txBody>
          <a:bodyPr wrap="square" rtlCol="0">
            <a:spAutoFit/>
          </a:bodyPr>
          <a:lstStyle/>
          <a:p>
            <a:pPr marL="176213" indent="-176213">
              <a:spcAft>
                <a:spcPts val="1200"/>
              </a:spcAft>
              <a:buClr>
                <a:schemeClr val="accent2"/>
              </a:buClr>
              <a:buFont typeface="Wingdings" pitchFamily="2" charset="2"/>
              <a:buChar char="§"/>
            </a:pPr>
            <a:r>
              <a:rPr lang="en-CA" sz="2400" dirty="0" smtClean="0"/>
              <a:t>Full-Time Employment Benefit (FTEB)</a:t>
            </a:r>
          </a:p>
          <a:p>
            <a:pPr marL="176213" indent="-176213">
              <a:spcAft>
                <a:spcPts val="1200"/>
              </a:spcAft>
              <a:buClr>
                <a:schemeClr val="accent2"/>
              </a:buClr>
              <a:buFont typeface="Wingdings" pitchFamily="2" charset="2"/>
              <a:buChar char="§"/>
            </a:pPr>
            <a:r>
              <a:rPr lang="en-CA" sz="2400" dirty="0" smtClean="0"/>
              <a:t>Employment Related Expenses (ERE)</a:t>
            </a:r>
          </a:p>
          <a:p>
            <a:pPr marL="177800" lvl="1" indent="-177800">
              <a:spcAft>
                <a:spcPts val="1200"/>
              </a:spcAft>
              <a:buClr>
                <a:schemeClr val="accent2"/>
              </a:buClr>
              <a:buFont typeface="Wingdings" pitchFamily="2" charset="2"/>
              <a:buChar char="§"/>
            </a:pPr>
            <a:r>
              <a:rPr lang="en-CA" sz="2400" dirty="0"/>
              <a:t>Other Employment and Employment Assistance Activities </a:t>
            </a:r>
            <a:r>
              <a:rPr lang="en-CA" sz="2400" dirty="0" smtClean="0"/>
              <a:t>Benefit (OEEAAB)</a:t>
            </a:r>
          </a:p>
          <a:p>
            <a:pPr marL="0" lvl="1">
              <a:spcAft>
                <a:spcPts val="1200"/>
              </a:spcAft>
              <a:buClr>
                <a:schemeClr val="accent2"/>
              </a:buClr>
            </a:pPr>
            <a:r>
              <a:rPr lang="en-CA" sz="2400" dirty="0" smtClean="0">
                <a:solidFill>
                  <a:srgbClr val="C00000"/>
                </a:solidFill>
              </a:rPr>
              <a:t>Note: Anticipated changes April 2015</a:t>
            </a:r>
            <a:endParaRPr lang="en-CA" sz="2400" dirty="0">
              <a:solidFill>
                <a:srgbClr val="C00000"/>
              </a:solidFill>
            </a:endParaRPr>
          </a:p>
          <a:p>
            <a:endParaRPr lang="en-CA"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88640"/>
            <a:ext cx="8003232" cy="1143000"/>
          </a:xfrm>
        </p:spPr>
        <p:txBody>
          <a:bodyPr/>
          <a:lstStyle/>
          <a:p>
            <a:r>
              <a:rPr lang="en-CA" b="1" i="1" dirty="0" smtClean="0">
                <a:latin typeface="+mn-lt"/>
              </a:rPr>
              <a:t>“</a:t>
            </a:r>
            <a:r>
              <a:rPr lang="en-CA" sz="4800" dirty="0" err="1">
                <a:solidFill>
                  <a:srgbClr val="0070C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Ganawend'Zoyang</a:t>
            </a:r>
            <a:r>
              <a:rPr lang="en-CA" b="1" i="1" dirty="0" smtClean="0">
                <a:latin typeface="+mn-lt"/>
              </a:rPr>
              <a:t>”</a:t>
            </a:r>
            <a:endParaRPr lang="en-CA" b="1" i="1" dirty="0">
              <a:latin typeface="+mn-lt"/>
            </a:endParaRPr>
          </a:p>
        </p:txBody>
      </p:sp>
      <p:sp>
        <p:nvSpPr>
          <p:cNvPr id="11" name="Content Placeholder 10"/>
          <p:cNvSpPr>
            <a:spLocks noGrp="1"/>
          </p:cNvSpPr>
          <p:nvPr>
            <p:ph idx="1"/>
          </p:nvPr>
        </p:nvSpPr>
        <p:spPr>
          <a:xfrm>
            <a:off x="457200" y="1600201"/>
            <a:ext cx="7859216" cy="3917032"/>
          </a:xfrm>
        </p:spPr>
        <p:txBody>
          <a:bodyPr>
            <a:normAutofit fontScale="92500" lnSpcReduction="10000"/>
          </a:bodyPr>
          <a:lstStyle/>
          <a:p>
            <a:pPr marL="36576" indent="0">
              <a:buClr>
                <a:schemeClr val="accent2"/>
              </a:buClr>
              <a:buSzPct val="100000"/>
              <a:buNone/>
            </a:pPr>
            <a:r>
              <a:rPr lang="en-CA" b="1" i="1" dirty="0">
                <a:solidFill>
                  <a:schemeClr val="accent2"/>
                </a:solidFill>
              </a:rPr>
              <a:t>Ontario Works </a:t>
            </a:r>
            <a:r>
              <a:rPr lang="en-CA" b="1" i="1" dirty="0"/>
              <a:t>is a Full Delivery Program providing </a:t>
            </a:r>
            <a:r>
              <a:rPr lang="en-CA" b="1" i="1" dirty="0">
                <a:solidFill>
                  <a:schemeClr val="accent3"/>
                </a:solidFill>
              </a:rPr>
              <a:t>Financial &amp; Employment </a:t>
            </a:r>
            <a:r>
              <a:rPr lang="en-CA" b="1" i="1" dirty="0" smtClean="0">
                <a:solidFill>
                  <a:schemeClr val="accent3"/>
                </a:solidFill>
              </a:rPr>
              <a:t>Assistance </a:t>
            </a:r>
            <a:r>
              <a:rPr lang="en-CA" b="1" i="1" dirty="0" smtClean="0"/>
              <a:t>and is the doorway to other supports:</a:t>
            </a:r>
          </a:p>
          <a:p>
            <a:pPr marL="720725" lvl="2" indent="-368300">
              <a:buClr>
                <a:schemeClr val="accent3"/>
              </a:buClr>
              <a:buSzPct val="100000"/>
              <a:buFont typeface="Arial" panose="020B0604020202020204" pitchFamily="34" charset="0"/>
              <a:buChar char="•"/>
            </a:pPr>
            <a:r>
              <a:rPr lang="en-CA" b="1" i="1" dirty="0"/>
              <a:t>Discretionary Benefits</a:t>
            </a:r>
          </a:p>
          <a:p>
            <a:pPr marL="720725" lvl="2" indent="-368300">
              <a:buClr>
                <a:schemeClr val="accent3"/>
              </a:buClr>
              <a:buSzPct val="100000"/>
              <a:buFont typeface="Arial" panose="020B0604020202020204" pitchFamily="34" charset="0"/>
              <a:buChar char="•"/>
            </a:pPr>
            <a:r>
              <a:rPr lang="en-CA" b="1" i="1" dirty="0"/>
              <a:t>Transitional Support Fund</a:t>
            </a:r>
          </a:p>
          <a:p>
            <a:pPr marL="720725" lvl="2" indent="-368300">
              <a:buClr>
                <a:schemeClr val="accent3"/>
              </a:buClr>
              <a:buSzPct val="100000"/>
              <a:buFont typeface="Arial" panose="020B0604020202020204" pitchFamily="34" charset="0"/>
              <a:buChar char="•"/>
            </a:pPr>
            <a:r>
              <a:rPr lang="en-CA" b="1" i="1" dirty="0"/>
              <a:t>Food Security Programs</a:t>
            </a:r>
          </a:p>
          <a:p>
            <a:pPr marL="720725" lvl="2" indent="-368300">
              <a:buClr>
                <a:schemeClr val="accent3"/>
              </a:buClr>
              <a:buSzPct val="100000"/>
              <a:buFont typeface="Arial" panose="020B0604020202020204" pitchFamily="34" charset="0"/>
              <a:buChar char="•"/>
            </a:pPr>
            <a:r>
              <a:rPr lang="en-CA" b="1" i="1" dirty="0"/>
              <a:t>Homemakers Program, and </a:t>
            </a:r>
          </a:p>
          <a:p>
            <a:pPr marL="720725" lvl="2" indent="-368300">
              <a:buClr>
                <a:schemeClr val="accent3"/>
              </a:buClr>
              <a:buSzPct val="100000"/>
              <a:buFont typeface="Arial" panose="020B0604020202020204" pitchFamily="34" charset="0"/>
              <a:buChar char="•"/>
            </a:pPr>
            <a:r>
              <a:rPr lang="en-CA" b="1" i="1" dirty="0"/>
              <a:t>Other local/regional </a:t>
            </a:r>
            <a:r>
              <a:rPr lang="en-CA" b="1" i="1" dirty="0" smtClean="0"/>
              <a:t>services and programs</a:t>
            </a:r>
          </a:p>
          <a:p>
            <a:pPr marL="352425" lvl="2" indent="0">
              <a:buClr>
                <a:schemeClr val="accent3"/>
              </a:buClr>
              <a:buSzPct val="100000"/>
              <a:buNone/>
            </a:pPr>
            <a:r>
              <a:rPr lang="en-CA" b="1" i="1" dirty="0" smtClean="0"/>
              <a:t>Note: More info related to these in development</a:t>
            </a:r>
            <a:endParaRPr lang="en-CA" b="1" i="1" dirty="0"/>
          </a:p>
          <a:p>
            <a:pPr marL="36576" indent="0">
              <a:buNone/>
            </a:pPr>
            <a:endParaRPr lang="en-CA" dirty="0"/>
          </a:p>
        </p:txBody>
      </p:sp>
    </p:spTree>
    <p:extLst>
      <p:ext uri="{BB962C8B-B14F-4D97-AF65-F5344CB8AC3E}">
        <p14:creationId xmlns:p14="http://schemas.microsoft.com/office/powerpoint/2010/main" val="2292705026"/>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37768"/>
            <a:ext cx="8092380" cy="830992"/>
          </a:xfrm>
        </p:spPr>
        <p:txBody>
          <a:bodyPr>
            <a:noAutofit/>
          </a:bodyPr>
          <a:lstStyle/>
          <a:p>
            <a:r>
              <a:rPr lang="en-CA" sz="4000" b="1" dirty="0" smtClean="0">
                <a:solidFill>
                  <a:schemeClr val="accent2"/>
                </a:solidFill>
              </a:rPr>
              <a:t>Full–Time </a:t>
            </a:r>
            <a:r>
              <a:rPr lang="en-CA" sz="4000" b="1" dirty="0">
                <a:solidFill>
                  <a:schemeClr val="accent2"/>
                </a:solidFill>
              </a:rPr>
              <a:t>Employment Benefit (FTEB</a:t>
            </a:r>
            <a:r>
              <a:rPr lang="en-CA" sz="4000" b="1" dirty="0" smtClean="0">
                <a:solidFill>
                  <a:schemeClr val="accent2"/>
                </a:solidFill>
              </a:rPr>
              <a:t>)</a:t>
            </a:r>
            <a:endParaRPr lang="en-CA" sz="4000" b="1" dirty="0"/>
          </a:p>
        </p:txBody>
      </p:sp>
      <p:sp>
        <p:nvSpPr>
          <p:cNvPr id="3" name="TextBox 2"/>
          <p:cNvSpPr txBox="1"/>
          <p:nvPr/>
        </p:nvSpPr>
        <p:spPr>
          <a:xfrm>
            <a:off x="251520" y="1851789"/>
            <a:ext cx="7848872" cy="3631763"/>
          </a:xfrm>
          <a:prstGeom prst="rect">
            <a:avLst/>
          </a:prstGeom>
          <a:noFill/>
        </p:spPr>
        <p:txBody>
          <a:bodyPr wrap="square" rtlCol="0">
            <a:spAutoFit/>
          </a:bodyPr>
          <a:lstStyle/>
          <a:p>
            <a:pPr>
              <a:spcAft>
                <a:spcPts val="1200"/>
              </a:spcAft>
              <a:buClr>
                <a:schemeClr val="accent2"/>
              </a:buClr>
            </a:pPr>
            <a:r>
              <a:rPr lang="en-CA" dirty="0"/>
              <a:t>Is available to each recipient, spouse included in the benefit unit or dependent adult to help with expenses associated with beginning full–time </a:t>
            </a:r>
            <a:r>
              <a:rPr lang="en-CA" dirty="0" smtClean="0"/>
              <a:t>employment</a:t>
            </a:r>
          </a:p>
          <a:p>
            <a:pPr>
              <a:spcAft>
                <a:spcPts val="1200"/>
              </a:spcAft>
              <a:buClr>
                <a:schemeClr val="accent2"/>
              </a:buClr>
            </a:pPr>
            <a:r>
              <a:rPr lang="en-CA" b="1" dirty="0" smtClean="0">
                <a:solidFill>
                  <a:schemeClr val="accent2"/>
                </a:solidFill>
              </a:rPr>
              <a:t>Eligibility Requirements</a:t>
            </a:r>
          </a:p>
          <a:p>
            <a:pPr>
              <a:spcAft>
                <a:spcPts val="1200"/>
              </a:spcAft>
              <a:buClr>
                <a:schemeClr val="accent2"/>
              </a:buClr>
            </a:pPr>
            <a:r>
              <a:rPr lang="en-CA" dirty="0"/>
              <a:t>To qualify for the benefit, recipients must</a:t>
            </a:r>
            <a:r>
              <a:rPr lang="en-CA" dirty="0" smtClean="0"/>
              <a:t>:</a:t>
            </a:r>
          </a:p>
          <a:p>
            <a:pPr marL="177800" indent="-177800">
              <a:spcAft>
                <a:spcPts val="1200"/>
              </a:spcAft>
              <a:buClr>
                <a:schemeClr val="accent2"/>
              </a:buClr>
              <a:buFont typeface="Wingdings" pitchFamily="2" charset="2"/>
              <a:buChar char="§"/>
            </a:pPr>
            <a:r>
              <a:rPr lang="en-CA" dirty="0" smtClean="0"/>
              <a:t>Must </a:t>
            </a:r>
            <a:r>
              <a:rPr lang="en-CA" dirty="0"/>
              <a:t>have been on social assistance for three consecutive </a:t>
            </a:r>
            <a:r>
              <a:rPr lang="en-CA" dirty="0" smtClean="0"/>
              <a:t>months</a:t>
            </a:r>
          </a:p>
          <a:p>
            <a:pPr marL="177800" indent="-177800">
              <a:spcAft>
                <a:spcPts val="1200"/>
              </a:spcAft>
              <a:buClr>
                <a:schemeClr val="accent2"/>
              </a:buClr>
              <a:buFont typeface="Wingdings" pitchFamily="2" charset="2"/>
              <a:buChar char="§"/>
            </a:pPr>
            <a:r>
              <a:rPr lang="en-CA" dirty="0" smtClean="0"/>
              <a:t>Beginning full–time </a:t>
            </a:r>
            <a:r>
              <a:rPr lang="en-CA" dirty="0"/>
              <a:t>employment (30+ hours a week) and requires assistance costs of going to </a:t>
            </a:r>
            <a:r>
              <a:rPr lang="en-CA" dirty="0" smtClean="0"/>
              <a:t>work</a:t>
            </a:r>
            <a:endParaRPr lang="en-CA" dirty="0"/>
          </a:p>
          <a:p>
            <a:r>
              <a:rPr lang="en-CA" dirty="0"/>
              <a:t/>
            </a:r>
            <a:br>
              <a:rPr lang="en-CA" dirty="0"/>
            </a:br>
            <a:endParaRPr lang="en-CA" dirty="0"/>
          </a:p>
        </p:txBody>
      </p:sp>
    </p:spTree>
    <p:extLst>
      <p:ext uri="{BB962C8B-B14F-4D97-AF65-F5344CB8AC3E}">
        <p14:creationId xmlns:p14="http://schemas.microsoft.com/office/powerpoint/2010/main" val="2148915058"/>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b="1" dirty="0" smtClean="0">
                <a:solidFill>
                  <a:schemeClr val="accent2"/>
                </a:solidFill>
              </a:rPr>
              <a:t>Employment Related Expenses (ERE)</a:t>
            </a:r>
            <a:endParaRPr lang="en-CA" sz="4000" b="1" dirty="0">
              <a:solidFill>
                <a:schemeClr val="accent2"/>
              </a:solidFill>
            </a:endParaRPr>
          </a:p>
        </p:txBody>
      </p:sp>
      <p:sp>
        <p:nvSpPr>
          <p:cNvPr id="3" name="Content Placeholder 2"/>
          <p:cNvSpPr>
            <a:spLocks noGrp="1"/>
          </p:cNvSpPr>
          <p:nvPr>
            <p:ph idx="1"/>
          </p:nvPr>
        </p:nvSpPr>
        <p:spPr>
          <a:xfrm>
            <a:off x="457200" y="2719461"/>
            <a:ext cx="7467600" cy="4525963"/>
          </a:xfrm>
        </p:spPr>
        <p:txBody>
          <a:bodyPr>
            <a:normAutofit/>
          </a:bodyPr>
          <a:lstStyle/>
          <a:p>
            <a:pPr marL="166688" indent="-166688">
              <a:spcBef>
                <a:spcPts val="0"/>
              </a:spcBef>
              <a:spcAft>
                <a:spcPts val="1200"/>
              </a:spcAft>
              <a:buClr>
                <a:schemeClr val="accent2"/>
              </a:buClr>
              <a:buFont typeface="Wingdings" pitchFamily="2" charset="2"/>
              <a:buChar char="§"/>
            </a:pPr>
            <a:r>
              <a:rPr lang="en-CA" sz="2000" b="0" dirty="0" smtClean="0"/>
              <a:t>Provided to support participants as they progress forward toward employment</a:t>
            </a:r>
          </a:p>
          <a:p>
            <a:pPr marL="166688" indent="-166688">
              <a:spcBef>
                <a:spcPts val="0"/>
              </a:spcBef>
              <a:spcAft>
                <a:spcPts val="1200"/>
              </a:spcAft>
              <a:buClr>
                <a:schemeClr val="accent2"/>
              </a:buClr>
              <a:buFont typeface="Wingdings" pitchFamily="2" charset="2"/>
              <a:buChar char="§"/>
            </a:pPr>
            <a:r>
              <a:rPr lang="en-CA" sz="2000" b="0" dirty="0" smtClean="0"/>
              <a:t>Also available for ODSP recipients who are participating in Ontario Works employment assistance activities</a:t>
            </a:r>
          </a:p>
          <a:p>
            <a:pPr marL="166688" indent="-166688">
              <a:spcBef>
                <a:spcPts val="0"/>
              </a:spcBef>
              <a:spcAft>
                <a:spcPts val="1200"/>
              </a:spcAft>
              <a:buClr>
                <a:schemeClr val="accent2"/>
              </a:buClr>
              <a:buFont typeface="Wingdings" pitchFamily="2" charset="2"/>
              <a:buChar char="§"/>
            </a:pPr>
            <a:r>
              <a:rPr lang="en-CA" sz="2000" b="0" dirty="0" smtClean="0"/>
              <a:t>When someone is eligible for the </a:t>
            </a:r>
            <a:r>
              <a:rPr lang="en-CA" sz="2000" dirty="0" smtClean="0">
                <a:solidFill>
                  <a:schemeClr val="accent2"/>
                </a:solidFill>
              </a:rPr>
              <a:t>Other Employment and Employment Activities Benefit</a:t>
            </a:r>
            <a:r>
              <a:rPr lang="en-CA" sz="2000" b="0" dirty="0" smtClean="0"/>
              <a:t>, that benefit is accessed first</a:t>
            </a:r>
            <a:endParaRPr lang="en-CA" sz="20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7344816" cy="5472608"/>
          </a:xfrm>
        </p:spPr>
        <p:txBody>
          <a:bodyPr>
            <a:normAutofit/>
          </a:bodyPr>
          <a:lstStyle/>
          <a:p>
            <a:pPr marL="0" indent="0">
              <a:spcBef>
                <a:spcPts val="0"/>
              </a:spcBef>
              <a:spcAft>
                <a:spcPts val="600"/>
              </a:spcAft>
              <a:buNone/>
            </a:pPr>
            <a:r>
              <a:rPr lang="en-CA" sz="1800" dirty="0">
                <a:solidFill>
                  <a:schemeClr val="accent2"/>
                </a:solidFill>
              </a:rPr>
              <a:t>ERE</a:t>
            </a:r>
            <a:r>
              <a:rPr lang="en-CA" sz="1800" b="0" dirty="0"/>
              <a:t> payments may cover out – of – pocket expenses associated with participation in employment assistance activities, including:</a:t>
            </a:r>
          </a:p>
          <a:p>
            <a:pPr marL="166688" indent="-166688" fontAlgn="t">
              <a:spcBef>
                <a:spcPts val="0"/>
              </a:spcBef>
              <a:spcAft>
                <a:spcPts val="600"/>
              </a:spcAft>
              <a:buClr>
                <a:schemeClr val="accent2"/>
              </a:buClr>
              <a:buFont typeface="Wingdings" pitchFamily="2" charset="2"/>
              <a:buChar char="§"/>
            </a:pPr>
            <a:r>
              <a:rPr lang="en-CA" sz="1800" b="0" dirty="0"/>
              <a:t>Necessary transportation</a:t>
            </a:r>
          </a:p>
          <a:p>
            <a:pPr marL="166688" indent="-166688" fontAlgn="t">
              <a:spcBef>
                <a:spcPts val="0"/>
              </a:spcBef>
              <a:spcAft>
                <a:spcPts val="600"/>
              </a:spcAft>
              <a:buClr>
                <a:schemeClr val="accent2"/>
              </a:buClr>
              <a:buFont typeface="Wingdings" pitchFamily="2" charset="2"/>
              <a:buChar char="§"/>
            </a:pPr>
            <a:r>
              <a:rPr lang="en-CA" sz="1800" b="0" dirty="0" smtClean="0"/>
              <a:t>Clothing / </a:t>
            </a:r>
            <a:r>
              <a:rPr lang="en-CA" sz="1800" dirty="0" smtClean="0"/>
              <a:t>protective clothing, </a:t>
            </a:r>
            <a:r>
              <a:rPr lang="en-CA" sz="1800" b="0" dirty="0" smtClean="0"/>
              <a:t>grooming</a:t>
            </a:r>
            <a:r>
              <a:rPr lang="en-CA" sz="1800" b="0" dirty="0"/>
              <a:t>, </a:t>
            </a:r>
            <a:r>
              <a:rPr lang="en-CA" sz="1800" dirty="0" smtClean="0"/>
              <a:t>supplies / </a:t>
            </a:r>
            <a:r>
              <a:rPr lang="en-CA" sz="1800" b="0" dirty="0" smtClean="0"/>
              <a:t>special equipment and telephone </a:t>
            </a:r>
            <a:r>
              <a:rPr lang="en-CA" sz="1800" b="0" dirty="0"/>
              <a:t>expenses</a:t>
            </a:r>
          </a:p>
          <a:p>
            <a:pPr marL="166688" indent="-166688" fontAlgn="t">
              <a:spcBef>
                <a:spcPts val="0"/>
              </a:spcBef>
              <a:spcAft>
                <a:spcPts val="600"/>
              </a:spcAft>
              <a:buClr>
                <a:schemeClr val="accent2"/>
              </a:buClr>
              <a:buFont typeface="Wingdings" pitchFamily="2" charset="2"/>
              <a:buChar char="§"/>
            </a:pPr>
            <a:r>
              <a:rPr lang="en-CA" sz="1800" b="0" dirty="0"/>
              <a:t>Criminal reference checks or medical examinations and certificates (where required as a condition of job referral or community placements)</a:t>
            </a:r>
          </a:p>
          <a:p>
            <a:pPr marL="166688" indent="-166688" fontAlgn="t">
              <a:spcBef>
                <a:spcPts val="0"/>
              </a:spcBef>
              <a:spcAft>
                <a:spcPts val="600"/>
              </a:spcAft>
              <a:buClr>
                <a:schemeClr val="accent2"/>
              </a:buClr>
              <a:buFont typeface="Wingdings" pitchFamily="2" charset="2"/>
              <a:buChar char="§"/>
            </a:pPr>
            <a:r>
              <a:rPr lang="en-CA" sz="1800" b="0" dirty="0"/>
              <a:t>Costs associated with obtaining a Pardon (for the removal of a criminal record) where the criminal record may be a barrier to employment</a:t>
            </a:r>
          </a:p>
          <a:p>
            <a:pPr marL="166688" indent="-166688" fontAlgn="t">
              <a:spcBef>
                <a:spcPts val="0"/>
              </a:spcBef>
              <a:spcAft>
                <a:spcPts val="600"/>
              </a:spcAft>
              <a:buClr>
                <a:schemeClr val="accent2"/>
              </a:buClr>
              <a:buFont typeface="Wingdings" pitchFamily="2" charset="2"/>
              <a:buChar char="§"/>
            </a:pPr>
            <a:r>
              <a:rPr lang="en-CA" sz="1800" b="0" dirty="0"/>
              <a:t>Minor fees (e.g.: certification charges, short training costs</a:t>
            </a:r>
            <a:r>
              <a:rPr lang="en-CA" sz="1800" dirty="0"/>
              <a:t>) </a:t>
            </a:r>
            <a:r>
              <a:rPr lang="en-CA" sz="1800" dirty="0" smtClean="0"/>
              <a:t> and licensing fees</a:t>
            </a:r>
            <a:endParaRPr lang="en-CA" sz="1800" b="0" dirty="0"/>
          </a:p>
          <a:p>
            <a:pPr marL="166688" indent="-166688" fontAlgn="t">
              <a:spcBef>
                <a:spcPts val="0"/>
              </a:spcBef>
              <a:spcAft>
                <a:spcPts val="600"/>
              </a:spcAft>
              <a:buClr>
                <a:schemeClr val="accent2"/>
              </a:buClr>
              <a:buFont typeface="Wingdings" pitchFamily="2" charset="2"/>
              <a:buChar char="§"/>
            </a:pPr>
            <a:r>
              <a:rPr lang="en-CA" sz="1800" b="0" dirty="0"/>
              <a:t>Child care costs to make participation in employment possible</a:t>
            </a:r>
          </a:p>
          <a:p>
            <a:pPr marL="166688" indent="-166688" fontAlgn="t">
              <a:spcBef>
                <a:spcPts val="0"/>
              </a:spcBef>
              <a:spcAft>
                <a:spcPts val="600"/>
              </a:spcAft>
              <a:buClr>
                <a:schemeClr val="accent2"/>
              </a:buClr>
              <a:buFont typeface="Wingdings" pitchFamily="2" charset="2"/>
              <a:buChar char="§"/>
            </a:pPr>
            <a:r>
              <a:rPr lang="en-CA" sz="1800" b="0" dirty="0"/>
              <a:t>Any other cost the administrator considers necessary and reasonable, such as a meal </a:t>
            </a:r>
            <a:r>
              <a:rPr lang="en-CA" sz="1800" b="0" dirty="0" smtClean="0"/>
              <a:t>allowance</a:t>
            </a:r>
            <a:endParaRPr lang="en-CA" sz="18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7128792" cy="5328592"/>
          </a:xfrm>
        </p:spPr>
        <p:txBody>
          <a:bodyPr>
            <a:normAutofit fontScale="70000" lnSpcReduction="20000"/>
          </a:bodyPr>
          <a:lstStyle/>
          <a:p>
            <a:pPr marL="0" lvl="1" indent="0">
              <a:spcBef>
                <a:spcPts val="0"/>
              </a:spcBef>
              <a:spcAft>
                <a:spcPts val="1200"/>
              </a:spcAft>
              <a:buNone/>
            </a:pPr>
            <a:r>
              <a:rPr lang="en-CA" sz="5100" b="1" dirty="0" smtClean="0">
                <a:solidFill>
                  <a:schemeClr val="accent2"/>
                </a:solidFill>
                <a:latin typeface="+mj-lt"/>
              </a:rPr>
              <a:t>Other Employment And Employment Assistance Activities Benefit (OEEAAB)</a:t>
            </a:r>
          </a:p>
          <a:p>
            <a:pPr marL="174625" lvl="2" indent="-163513">
              <a:spcBef>
                <a:spcPts val="0"/>
              </a:spcBef>
              <a:spcAft>
                <a:spcPts val="600"/>
              </a:spcAft>
            </a:pPr>
            <a:r>
              <a:rPr lang="en-CA" dirty="0" smtClean="0"/>
              <a:t>Can be provided to each recipient, spouse in the benefit unit, dependent adult not attending school full–time or a training program, or dependent child who has graduated from secondary school.</a:t>
            </a:r>
          </a:p>
          <a:p>
            <a:pPr marL="174625" lvl="2" indent="-163513">
              <a:spcBef>
                <a:spcPts val="0"/>
              </a:spcBef>
              <a:spcAft>
                <a:spcPts val="600"/>
              </a:spcAft>
            </a:pPr>
            <a:r>
              <a:rPr lang="en-CA" dirty="0" smtClean="0"/>
              <a:t>Maximum </a:t>
            </a:r>
            <a:r>
              <a:rPr lang="en-CA" dirty="0"/>
              <a:t>amount that can be provided to each eligible recipient </a:t>
            </a:r>
            <a:r>
              <a:rPr lang="en-CA" dirty="0" smtClean="0"/>
              <a:t>is $</a:t>
            </a:r>
            <a:r>
              <a:rPr lang="en-CA" dirty="0"/>
              <a:t>253 in a 12 month </a:t>
            </a:r>
            <a:r>
              <a:rPr lang="en-CA" dirty="0" smtClean="0"/>
              <a:t>period</a:t>
            </a:r>
          </a:p>
          <a:p>
            <a:pPr marL="174625" lvl="2" indent="-163513">
              <a:spcBef>
                <a:spcPts val="0"/>
              </a:spcBef>
              <a:spcAft>
                <a:spcPts val="600"/>
              </a:spcAft>
            </a:pPr>
            <a:r>
              <a:rPr lang="en-CA" dirty="0"/>
              <a:t>P</a:t>
            </a:r>
            <a:r>
              <a:rPr lang="en-CA" dirty="0" smtClean="0"/>
              <a:t>rovided to assist with costs associate </a:t>
            </a:r>
            <a:r>
              <a:rPr lang="en-CA" b="1" dirty="0" smtClean="0">
                <a:solidFill>
                  <a:schemeClr val="accent2"/>
                </a:solidFill>
              </a:rPr>
              <a:t>with beginning or changing employment or an employment assistance activity</a:t>
            </a:r>
            <a:r>
              <a:rPr lang="en-CA" dirty="0" smtClean="0"/>
              <a:t>.</a:t>
            </a:r>
          </a:p>
          <a:p>
            <a:pPr marL="354013" lvl="3" indent="-177800">
              <a:spcBef>
                <a:spcPts val="0"/>
              </a:spcBef>
              <a:spcAft>
                <a:spcPts val="600"/>
              </a:spcAft>
              <a:buClr>
                <a:schemeClr val="accent3"/>
              </a:buClr>
            </a:pPr>
            <a:r>
              <a:rPr lang="en-CA" dirty="0" smtClean="0"/>
              <a:t>Costs such as: appropriate </a:t>
            </a:r>
            <a:r>
              <a:rPr lang="en-CA" dirty="0"/>
              <a:t>work wear, grooming costs, licensing fees, association costs, tools and equipment, transportation costs, any other support required as </a:t>
            </a:r>
            <a:r>
              <a:rPr lang="en-CA" dirty="0" smtClean="0"/>
              <a:t>authorized by </a:t>
            </a:r>
            <a:r>
              <a:rPr lang="en-CA" dirty="0"/>
              <a:t>the A</a:t>
            </a:r>
            <a:r>
              <a:rPr lang="en-CA" dirty="0" smtClean="0"/>
              <a:t>dministrator</a:t>
            </a:r>
          </a:p>
          <a:p>
            <a:pPr marL="0" lvl="2" indent="0">
              <a:spcBef>
                <a:spcPts val="0"/>
              </a:spcBef>
              <a:spcAft>
                <a:spcPts val="600"/>
              </a:spcAft>
              <a:buNone/>
            </a:pPr>
            <a:r>
              <a:rPr lang="en-CA" b="1" dirty="0" smtClean="0">
                <a:solidFill>
                  <a:schemeClr val="accent2"/>
                </a:solidFill>
                <a:latin typeface="+mj-lt"/>
              </a:rPr>
              <a:t>Eligibility Requirements</a:t>
            </a:r>
          </a:p>
          <a:p>
            <a:pPr marL="163513" lvl="3" indent="-163513">
              <a:spcBef>
                <a:spcPts val="0"/>
              </a:spcBef>
              <a:spcAft>
                <a:spcPts val="600"/>
              </a:spcAft>
            </a:pPr>
            <a:r>
              <a:rPr lang="en-CA" dirty="0" smtClean="0"/>
              <a:t>Beginning or changing participation in employment assistance activities; or</a:t>
            </a:r>
          </a:p>
          <a:p>
            <a:pPr marL="163513" lvl="3" indent="-163513">
              <a:spcBef>
                <a:spcPts val="0"/>
              </a:spcBef>
              <a:spcAft>
                <a:spcPts val="600"/>
              </a:spcAft>
            </a:pPr>
            <a:r>
              <a:rPr lang="en-CA" dirty="0" smtClean="0"/>
              <a:t>Beginning or changing part–time employment with a current or new employer where the duties and responsibilities are substantially different that the previous job</a:t>
            </a:r>
          </a:p>
          <a:p>
            <a:pPr marL="163513" lvl="3" indent="-163513">
              <a:spcBef>
                <a:spcPts val="0"/>
              </a:spcBef>
              <a:spcAft>
                <a:spcPts val="600"/>
              </a:spcAft>
            </a:pPr>
            <a:r>
              <a:rPr lang="en-CA" dirty="0"/>
              <a:t>Self Employed participants may access this benefit if costs are associated with the initial start – up of the </a:t>
            </a:r>
            <a:r>
              <a:rPr lang="en-CA" dirty="0" smtClean="0"/>
              <a:t>business</a:t>
            </a:r>
            <a:endParaRPr lang="en-CA"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7467600" cy="1143000"/>
          </a:xfrm>
        </p:spPr>
        <p:txBody>
          <a:bodyPr>
            <a:normAutofit/>
          </a:bodyPr>
          <a:lstStyle/>
          <a:p>
            <a:r>
              <a:rPr lang="en-CA" sz="4000" b="1" dirty="0" smtClean="0">
                <a:solidFill>
                  <a:schemeClr val="accent2"/>
                </a:solidFill>
              </a:rPr>
              <a:t>Child Care Supports</a:t>
            </a:r>
            <a:endParaRPr lang="en-CA" sz="4000" b="1" dirty="0">
              <a:solidFill>
                <a:schemeClr val="accent2"/>
              </a:solidFill>
            </a:endParaRPr>
          </a:p>
        </p:txBody>
      </p:sp>
      <p:sp>
        <p:nvSpPr>
          <p:cNvPr id="3" name="Content Placeholder 2"/>
          <p:cNvSpPr>
            <a:spLocks noGrp="1"/>
          </p:cNvSpPr>
          <p:nvPr>
            <p:ph idx="1"/>
          </p:nvPr>
        </p:nvSpPr>
        <p:spPr>
          <a:xfrm>
            <a:off x="323528" y="1316652"/>
            <a:ext cx="7520940" cy="4560620"/>
          </a:xfrm>
        </p:spPr>
        <p:txBody>
          <a:bodyPr>
            <a:normAutofit fontScale="77500" lnSpcReduction="20000"/>
          </a:bodyPr>
          <a:lstStyle/>
          <a:p>
            <a:pPr marL="0" indent="0">
              <a:lnSpc>
                <a:spcPct val="120000"/>
              </a:lnSpc>
              <a:spcBef>
                <a:spcPts val="0"/>
              </a:spcBef>
              <a:spcAft>
                <a:spcPts val="1200"/>
              </a:spcAft>
              <a:buNone/>
            </a:pPr>
            <a:r>
              <a:rPr lang="en-CA" sz="2000" b="1" dirty="0" smtClean="0"/>
              <a:t>Clients participating in employment assistance activities are eligible for support with child care costs from these two types of childcare:</a:t>
            </a:r>
          </a:p>
          <a:p>
            <a:pPr marL="722313" lvl="1" indent="-369888">
              <a:lnSpc>
                <a:spcPct val="120000"/>
              </a:lnSpc>
              <a:spcBef>
                <a:spcPts val="0"/>
              </a:spcBef>
              <a:spcAft>
                <a:spcPts val="1200"/>
              </a:spcAft>
            </a:pPr>
            <a:r>
              <a:rPr lang="en-CA" sz="2000" b="1" dirty="0" smtClean="0">
                <a:solidFill>
                  <a:schemeClr val="accent2"/>
                </a:solidFill>
              </a:rPr>
              <a:t>Formal</a:t>
            </a:r>
          </a:p>
          <a:p>
            <a:pPr marL="722313" lvl="2" indent="-369888">
              <a:lnSpc>
                <a:spcPct val="120000"/>
              </a:lnSpc>
              <a:spcBef>
                <a:spcPts val="0"/>
              </a:spcBef>
              <a:spcAft>
                <a:spcPts val="1200"/>
              </a:spcAft>
              <a:buClr>
                <a:schemeClr val="accent3"/>
              </a:buClr>
            </a:pPr>
            <a:r>
              <a:rPr lang="en-CA" sz="2000" b="1" dirty="0" smtClean="0"/>
              <a:t>Licensed childcare, daycare costs based on actual costs</a:t>
            </a:r>
          </a:p>
          <a:p>
            <a:pPr marL="722313" lvl="1" indent="-369888">
              <a:lnSpc>
                <a:spcPct val="120000"/>
              </a:lnSpc>
              <a:spcBef>
                <a:spcPts val="0"/>
              </a:spcBef>
              <a:spcAft>
                <a:spcPts val="1200"/>
              </a:spcAft>
            </a:pPr>
            <a:r>
              <a:rPr lang="en-CA" sz="2000" b="1" dirty="0" smtClean="0">
                <a:solidFill>
                  <a:schemeClr val="accent2"/>
                </a:solidFill>
              </a:rPr>
              <a:t>Informal</a:t>
            </a:r>
          </a:p>
          <a:p>
            <a:pPr marL="722313" lvl="2" indent="-369888">
              <a:lnSpc>
                <a:spcPct val="120000"/>
              </a:lnSpc>
              <a:spcBef>
                <a:spcPts val="0"/>
              </a:spcBef>
              <a:spcAft>
                <a:spcPts val="1200"/>
              </a:spcAft>
              <a:buClr>
                <a:schemeClr val="accent3"/>
              </a:buClr>
            </a:pPr>
            <a:r>
              <a:rPr lang="en-CA" sz="2000" b="1" dirty="0" smtClean="0"/>
              <a:t>Costs for babysitters or alternative child care (summer camp, supervised programs, and homework programs) up to $600 can be provided per child</a:t>
            </a:r>
          </a:p>
          <a:p>
            <a:pPr marL="36576" indent="0">
              <a:lnSpc>
                <a:spcPct val="120000"/>
              </a:lnSpc>
              <a:spcBef>
                <a:spcPts val="0"/>
              </a:spcBef>
              <a:spcAft>
                <a:spcPts val="1200"/>
              </a:spcAft>
              <a:buNone/>
            </a:pPr>
            <a:r>
              <a:rPr lang="en-CA" sz="2000" b="1" dirty="0"/>
              <a:t>Payments for informal child care </a:t>
            </a:r>
            <a:r>
              <a:rPr lang="en-CA" sz="2000" b="1" dirty="0">
                <a:solidFill>
                  <a:schemeClr val="accent2"/>
                </a:solidFill>
              </a:rPr>
              <a:t>cannot</a:t>
            </a:r>
            <a:r>
              <a:rPr lang="en-CA" sz="2000" b="1" dirty="0"/>
              <a:t> be paid to:</a:t>
            </a:r>
          </a:p>
          <a:p>
            <a:pPr marL="722313" indent="-369888">
              <a:lnSpc>
                <a:spcPct val="120000"/>
              </a:lnSpc>
              <a:spcBef>
                <a:spcPts val="0"/>
              </a:spcBef>
              <a:spcAft>
                <a:spcPts val="1200"/>
              </a:spcAft>
              <a:buClr>
                <a:schemeClr val="accent2"/>
              </a:buClr>
              <a:buFont typeface="Wingdings" pitchFamily="2" charset="2"/>
              <a:buChar char="§"/>
            </a:pPr>
            <a:r>
              <a:rPr lang="en-CA" sz="2000" b="1" dirty="0" smtClean="0"/>
              <a:t>A </a:t>
            </a:r>
            <a:r>
              <a:rPr lang="en-CA" sz="2000" b="1" dirty="0"/>
              <a:t>person who has a legal obligation to care for the child</a:t>
            </a:r>
          </a:p>
          <a:p>
            <a:pPr marL="722313" indent="-369888">
              <a:lnSpc>
                <a:spcPct val="120000"/>
              </a:lnSpc>
              <a:spcBef>
                <a:spcPts val="0"/>
              </a:spcBef>
              <a:spcAft>
                <a:spcPts val="1200"/>
              </a:spcAft>
              <a:buClr>
                <a:schemeClr val="accent2"/>
              </a:buClr>
              <a:buFont typeface="Wingdings" pitchFamily="2" charset="2"/>
              <a:buChar char="§"/>
              <a:defRPr/>
            </a:pPr>
            <a:r>
              <a:rPr lang="en-CA" sz="2000" b="1" dirty="0"/>
              <a:t>A sibling who is under the age of 18 who resides with the recipient</a:t>
            </a:r>
          </a:p>
          <a:p>
            <a:pPr marL="722313" indent="-369888">
              <a:lnSpc>
                <a:spcPct val="120000"/>
              </a:lnSpc>
              <a:spcBef>
                <a:spcPts val="0"/>
              </a:spcBef>
              <a:spcAft>
                <a:spcPts val="1200"/>
              </a:spcAft>
              <a:buClr>
                <a:schemeClr val="accent2"/>
              </a:buClr>
              <a:buFont typeface="Wingdings" pitchFamily="2" charset="2"/>
              <a:buChar char="§"/>
              <a:defRPr/>
            </a:pPr>
            <a:r>
              <a:rPr lang="en-CA" sz="2000" b="1" dirty="0"/>
              <a:t>Dependent adult who is part of the benefit unit</a:t>
            </a:r>
          </a:p>
          <a:p>
            <a:pPr marL="125413" lvl="1" indent="-163513">
              <a:lnSpc>
                <a:spcPct val="120000"/>
              </a:lnSpc>
              <a:spcBef>
                <a:spcPts val="0"/>
              </a:spcBef>
              <a:spcAft>
                <a:spcPts val="1200"/>
              </a:spcAft>
              <a:buClr>
                <a:schemeClr val="accent3"/>
              </a:buClr>
            </a:pPr>
            <a:endParaRPr lang="en-CA" sz="200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05335"/>
            <a:ext cx="8069520" cy="3579849"/>
          </a:xfrm>
        </p:spPr>
        <p:txBody>
          <a:bodyPr>
            <a:normAutofit/>
          </a:bodyPr>
          <a:lstStyle/>
          <a:p>
            <a:pPr marL="0" indent="0">
              <a:buNone/>
            </a:pPr>
            <a:r>
              <a:rPr lang="en-CA" sz="2800" dirty="0" smtClean="0">
                <a:solidFill>
                  <a:schemeClr val="accent2"/>
                </a:solidFill>
                <a:latin typeface="+mj-lt"/>
              </a:rPr>
              <a:t>ADVANCE (UP FRONT) CHILD CARE PAYMENT</a:t>
            </a:r>
          </a:p>
          <a:p>
            <a:pPr marL="177800" indent="-177800">
              <a:buClr>
                <a:schemeClr val="accent2"/>
              </a:buClr>
              <a:buFont typeface="Wingdings" pitchFamily="2" charset="2"/>
              <a:buChar char="§"/>
            </a:pPr>
            <a:r>
              <a:rPr lang="en-CA" sz="2000" b="0" dirty="0" smtClean="0"/>
              <a:t>an </a:t>
            </a:r>
            <a:r>
              <a:rPr lang="en-CA" sz="2000" b="0" dirty="0"/>
              <a:t>advance (up front) child care payment may be provided to a recipient, </a:t>
            </a:r>
          </a:p>
          <a:p>
            <a:pPr marL="177800" indent="-177800">
              <a:buClr>
                <a:schemeClr val="accent2"/>
              </a:buClr>
              <a:buFont typeface="Wingdings" pitchFamily="2" charset="2"/>
              <a:buChar char="§"/>
            </a:pPr>
            <a:r>
              <a:rPr lang="en-CA" sz="2000" b="0" dirty="0" smtClean="0"/>
              <a:t>a </a:t>
            </a:r>
            <a:r>
              <a:rPr lang="en-CA" sz="2000" b="0" dirty="0"/>
              <a:t>spouse included in the benefit unit, a dependent adult or a dependent </a:t>
            </a:r>
          </a:p>
          <a:p>
            <a:pPr marL="177800" indent="-177800">
              <a:buClr>
                <a:schemeClr val="accent2"/>
              </a:buClr>
              <a:buFont typeface="Wingdings" pitchFamily="2" charset="2"/>
              <a:buChar char="§"/>
            </a:pPr>
            <a:r>
              <a:rPr lang="en-CA" sz="2000" b="0" dirty="0" smtClean="0"/>
              <a:t>child </a:t>
            </a:r>
            <a:r>
              <a:rPr lang="en-CA" sz="2000" b="0" dirty="0"/>
              <a:t>with a dependent child if in the opinion of the Administrator the </a:t>
            </a:r>
            <a:r>
              <a:rPr lang="en-CA" sz="2000" b="0" dirty="0" smtClean="0"/>
              <a:t>person </a:t>
            </a:r>
            <a:r>
              <a:rPr lang="en-CA" sz="2000" b="0" dirty="0"/>
              <a:t>is required to pay in advance for child care that is necessary to </a:t>
            </a:r>
            <a:r>
              <a:rPr lang="en-CA" sz="2000" b="0" dirty="0" smtClean="0"/>
              <a:t>permit </a:t>
            </a:r>
            <a:r>
              <a:rPr lang="en-CA" sz="2000" b="0" dirty="0"/>
              <a:t>employment or an employment assistance activity</a:t>
            </a:r>
            <a:r>
              <a:rPr lang="en-CA" sz="2000" b="0" dirty="0" smtClean="0"/>
              <a:t>.</a:t>
            </a:r>
            <a:endParaRPr lang="en-CA" sz="20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467600" cy="1143000"/>
          </a:xfrm>
        </p:spPr>
        <p:txBody>
          <a:bodyPr>
            <a:normAutofit/>
          </a:bodyPr>
          <a:lstStyle/>
          <a:p>
            <a:r>
              <a:rPr lang="en-CA" sz="4000" b="1" dirty="0" smtClean="0">
                <a:solidFill>
                  <a:schemeClr val="accent2"/>
                </a:solidFill>
              </a:rPr>
              <a:t>Ineligibility for Non-Compliance</a:t>
            </a:r>
            <a:endParaRPr lang="en-CA" sz="4000" b="1" dirty="0">
              <a:solidFill>
                <a:schemeClr val="accent2"/>
              </a:solidFill>
            </a:endParaRPr>
          </a:p>
        </p:txBody>
      </p:sp>
      <p:sp>
        <p:nvSpPr>
          <p:cNvPr id="3" name="Content Placeholder 2"/>
          <p:cNvSpPr>
            <a:spLocks noGrp="1"/>
          </p:cNvSpPr>
          <p:nvPr>
            <p:ph idx="1"/>
          </p:nvPr>
        </p:nvSpPr>
        <p:spPr>
          <a:xfrm>
            <a:off x="323528" y="1316652"/>
            <a:ext cx="8069520" cy="4056564"/>
          </a:xfrm>
        </p:spPr>
        <p:txBody>
          <a:bodyPr>
            <a:noAutofit/>
          </a:bodyPr>
          <a:lstStyle/>
          <a:p>
            <a:pPr marL="0" indent="0">
              <a:buNone/>
            </a:pPr>
            <a:r>
              <a:rPr lang="en-CA" sz="2000" b="0" dirty="0" smtClean="0"/>
              <a:t>By signing the PA, applicants and participants agree to the plan that has been negotiated with the caseworker and acknowledge their understanding of the consequences for refusing to participate or failing to make reasonable efforts to participate in activities outlined in the agreement.</a:t>
            </a:r>
          </a:p>
          <a:p>
            <a:pPr marL="36576" indent="0" fontAlgn="t">
              <a:buClr>
                <a:schemeClr val="accent2"/>
              </a:buClr>
              <a:buNone/>
            </a:pPr>
            <a:r>
              <a:rPr lang="en-CA" sz="2000" b="0" dirty="0"/>
              <a:t>Four types of non–compliance with participation requirements:</a:t>
            </a:r>
          </a:p>
          <a:p>
            <a:pPr marL="457200" indent="-457200" fontAlgn="t">
              <a:spcBef>
                <a:spcPts val="0"/>
              </a:spcBef>
              <a:buClr>
                <a:schemeClr val="accent2"/>
              </a:buClr>
              <a:buFont typeface="+mj-lt"/>
              <a:buAutoNum type="arabicPeriod"/>
            </a:pPr>
            <a:r>
              <a:rPr lang="en-CA" sz="2000" b="0" dirty="0"/>
              <a:t>Refusal to accept employment and make reasonable efforts to maintain employment</a:t>
            </a:r>
          </a:p>
          <a:p>
            <a:pPr marL="457200" indent="-457200" fontAlgn="t">
              <a:spcBef>
                <a:spcPts val="0"/>
              </a:spcBef>
              <a:buClr>
                <a:schemeClr val="accent2"/>
              </a:buClr>
              <a:buFont typeface="+mj-lt"/>
              <a:buAutoNum type="arabicPeriod"/>
            </a:pPr>
            <a:r>
              <a:rPr lang="en-CA" sz="2000" b="0" dirty="0"/>
              <a:t>Refusal to accept a referral for participation in an employment assistance activity without reasonable cause</a:t>
            </a:r>
          </a:p>
          <a:p>
            <a:pPr marL="457200" indent="-457200" fontAlgn="t">
              <a:spcBef>
                <a:spcPts val="0"/>
              </a:spcBef>
              <a:buClr>
                <a:schemeClr val="accent2"/>
              </a:buClr>
              <a:buFont typeface="+mj-lt"/>
              <a:buAutoNum type="arabicPeriod"/>
            </a:pPr>
            <a:r>
              <a:rPr lang="en-CA" sz="2000" b="0" dirty="0"/>
              <a:t>Refusal to accept an offer of a placement without reasonable cause</a:t>
            </a:r>
          </a:p>
          <a:p>
            <a:pPr marL="457200" indent="-457200" fontAlgn="t">
              <a:spcBef>
                <a:spcPts val="0"/>
              </a:spcBef>
              <a:buClr>
                <a:schemeClr val="accent2"/>
              </a:buClr>
              <a:buFont typeface="+mj-lt"/>
              <a:buAutoNum type="arabicPeriod"/>
            </a:pPr>
            <a:r>
              <a:rPr lang="en-CA" sz="2000" b="0" dirty="0"/>
              <a:t>Failure to meet reasonable efforts to meet participation requirements without reasonable </a:t>
            </a:r>
            <a:r>
              <a:rPr lang="en-CA" sz="2000" b="0" dirty="0" smtClean="0"/>
              <a:t>excuse</a:t>
            </a:r>
            <a:endParaRPr lang="en-CA" sz="20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smtClean="0">
                <a:solidFill>
                  <a:schemeClr val="accent2"/>
                </a:solidFill>
              </a:rPr>
              <a:t>Reduction of assistance</a:t>
            </a:r>
            <a:endParaRPr lang="en-CA" sz="4000" b="1" dirty="0">
              <a:solidFill>
                <a:schemeClr val="accent2"/>
              </a:solidFill>
            </a:endParaRPr>
          </a:p>
        </p:txBody>
      </p:sp>
      <p:sp>
        <p:nvSpPr>
          <p:cNvPr id="3" name="Content Placeholder 2"/>
          <p:cNvSpPr>
            <a:spLocks noGrp="1"/>
          </p:cNvSpPr>
          <p:nvPr>
            <p:ph idx="1"/>
          </p:nvPr>
        </p:nvSpPr>
        <p:spPr/>
        <p:txBody>
          <a:bodyPr>
            <a:normAutofit/>
          </a:bodyPr>
          <a:lstStyle/>
          <a:p>
            <a:pPr marL="166688" indent="-166688">
              <a:buClr>
                <a:schemeClr val="accent2"/>
              </a:buClr>
              <a:buFont typeface="Wingdings" pitchFamily="2" charset="2"/>
              <a:buChar char="§"/>
            </a:pPr>
            <a:r>
              <a:rPr lang="en-CA" sz="2000" b="0" dirty="0"/>
              <a:t>Reduction of assistance shall reflect the basic needs and shelter amounts and benefits for the non compliant individual</a:t>
            </a:r>
          </a:p>
          <a:p>
            <a:pPr marL="166688" indent="-166688">
              <a:buClr>
                <a:schemeClr val="accent2"/>
              </a:buClr>
              <a:buFont typeface="Wingdings" pitchFamily="2" charset="2"/>
              <a:buChar char="§"/>
            </a:pPr>
            <a:r>
              <a:rPr lang="en-CA" sz="2000" b="0" dirty="0"/>
              <a:t>Assets and income of the non compliant individual are still calculated and applied to the benefit unit</a:t>
            </a:r>
          </a:p>
          <a:p>
            <a:pPr marL="166688" indent="-166688">
              <a:buClr>
                <a:schemeClr val="accent2"/>
              </a:buClr>
              <a:buFont typeface="Wingdings" pitchFamily="2" charset="2"/>
              <a:buChar char="§"/>
            </a:pPr>
            <a:r>
              <a:rPr lang="en-CA" sz="2000" b="0" dirty="0"/>
              <a:t>If the client relocates to another Ontario Works site, the period of ineligibility remains applicable</a:t>
            </a:r>
          </a:p>
          <a:p>
            <a:pPr marL="166688" indent="-166688">
              <a:buClr>
                <a:schemeClr val="accent2"/>
              </a:buClr>
              <a:buFont typeface="Wingdings" pitchFamily="2" charset="2"/>
              <a:buChar char="§"/>
            </a:pPr>
            <a:r>
              <a:rPr lang="en-CA" sz="2000" b="0" dirty="0"/>
              <a:t>An internal review can be requested by the client for decisions of ineligibility or reduction of assistance, and may be appealed to the Social Benefits Tribunal	</a:t>
            </a:r>
          </a:p>
          <a:p>
            <a:pPr marL="166688" indent="-166688">
              <a:buClr>
                <a:schemeClr val="accent2"/>
              </a:buClr>
              <a:buFont typeface="Wingdings" pitchFamily="2" charset="2"/>
              <a:buChar char="§"/>
            </a:pPr>
            <a:r>
              <a:rPr lang="en-CA" sz="2000" b="0" dirty="0"/>
              <a:t>Written communication will be provided to the client and a copy f the letter inserted into the clients file</a:t>
            </a:r>
          </a:p>
          <a:p>
            <a:endParaRPr lang="en-CA" dirty="0"/>
          </a:p>
        </p:txBody>
      </p:sp>
    </p:spTree>
    <p:extLst>
      <p:ext uri="{BB962C8B-B14F-4D97-AF65-F5344CB8AC3E}">
        <p14:creationId xmlns:p14="http://schemas.microsoft.com/office/powerpoint/2010/main" val="3899044807"/>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7745288" cy="1143000"/>
          </a:xfrm>
        </p:spPr>
        <p:txBody>
          <a:bodyPr>
            <a:normAutofit/>
          </a:bodyPr>
          <a:lstStyle/>
          <a:p>
            <a:r>
              <a:rPr lang="en-CA" sz="4000" b="1" dirty="0" smtClean="0">
                <a:solidFill>
                  <a:schemeClr val="accent2"/>
                </a:solidFill>
              </a:rPr>
              <a:t>Reasonableness Test</a:t>
            </a:r>
            <a:endParaRPr lang="en-CA" sz="4000" b="1" dirty="0">
              <a:solidFill>
                <a:schemeClr val="accent2"/>
              </a:solidFill>
            </a:endParaRPr>
          </a:p>
        </p:txBody>
      </p:sp>
      <p:sp>
        <p:nvSpPr>
          <p:cNvPr id="3" name="Content Placeholder 2"/>
          <p:cNvSpPr>
            <a:spLocks noGrp="1"/>
          </p:cNvSpPr>
          <p:nvPr>
            <p:ph idx="1"/>
          </p:nvPr>
        </p:nvSpPr>
        <p:spPr>
          <a:xfrm>
            <a:off x="251520" y="1217303"/>
            <a:ext cx="8064896" cy="4371937"/>
          </a:xfrm>
        </p:spPr>
        <p:txBody>
          <a:bodyPr>
            <a:noAutofit/>
          </a:bodyPr>
          <a:lstStyle/>
          <a:p>
            <a:pPr marL="0" indent="0">
              <a:buNone/>
            </a:pPr>
            <a:r>
              <a:rPr lang="en-CA" sz="2000" b="0" dirty="0" smtClean="0"/>
              <a:t>Clients should be provided the opportunity to provide information to support whether non-compliance is a result of an employment barrier or a situation beyond their control which could include:</a:t>
            </a:r>
          </a:p>
          <a:p>
            <a:pPr lvl="1"/>
            <a:r>
              <a:rPr lang="en-CA" sz="2000" dirty="0" smtClean="0"/>
              <a:t>Temporary illness</a:t>
            </a:r>
          </a:p>
          <a:p>
            <a:pPr lvl="1"/>
            <a:r>
              <a:rPr lang="en-CA" sz="2000" dirty="0" smtClean="0"/>
              <a:t>Absence of appropriate child care</a:t>
            </a:r>
          </a:p>
          <a:p>
            <a:pPr lvl="1"/>
            <a:r>
              <a:rPr lang="en-CA" sz="2000" dirty="0" smtClean="0"/>
              <a:t>Court appearance or detainment</a:t>
            </a:r>
          </a:p>
          <a:p>
            <a:pPr lvl="1"/>
            <a:r>
              <a:rPr lang="en-CA" sz="2000" dirty="0" smtClean="0"/>
              <a:t>Change or shift in client personal needs &amp; individual circumstances</a:t>
            </a:r>
          </a:p>
          <a:p>
            <a:pPr lvl="1"/>
            <a:r>
              <a:rPr lang="en-CA" sz="2000" dirty="0" smtClean="0"/>
              <a:t>Inappropriate “fit” for the participant</a:t>
            </a:r>
          </a:p>
          <a:p>
            <a:pPr lvl="1"/>
            <a:r>
              <a:rPr lang="en-CA" sz="2000" dirty="0" smtClean="0"/>
              <a:t>Program resources and services to support employability not available</a:t>
            </a:r>
          </a:p>
          <a:p>
            <a:pPr lvl="1"/>
            <a:r>
              <a:rPr lang="en-CA" sz="2000" dirty="0" smtClean="0"/>
              <a:t>Failure of transportation arrangements and no alternative</a:t>
            </a:r>
          </a:p>
          <a:p>
            <a:pPr lvl="1"/>
            <a:r>
              <a:rPr lang="en-CA" sz="2000" dirty="0" smtClean="0"/>
              <a:t>Extreme inclement weather that affects mobility</a:t>
            </a:r>
            <a:endParaRPr lang="en-CA" sz="200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601272" cy="1143000"/>
          </a:xfrm>
        </p:spPr>
        <p:txBody>
          <a:bodyPr>
            <a:normAutofit/>
          </a:bodyPr>
          <a:lstStyle/>
          <a:p>
            <a:r>
              <a:rPr lang="en-CA" sz="4000" b="1" dirty="0" smtClean="0">
                <a:solidFill>
                  <a:srgbClr val="92D050"/>
                </a:solidFill>
              </a:rPr>
              <a:t>Reinstatement of Eligibility</a:t>
            </a:r>
            <a:endParaRPr lang="en-CA" sz="4000" b="1" dirty="0">
              <a:solidFill>
                <a:srgbClr val="92D050"/>
              </a:solidFill>
            </a:endParaRPr>
          </a:p>
        </p:txBody>
      </p:sp>
      <p:sp>
        <p:nvSpPr>
          <p:cNvPr id="3" name="Content Placeholder 2"/>
          <p:cNvSpPr>
            <a:spLocks noGrp="1"/>
          </p:cNvSpPr>
          <p:nvPr>
            <p:ph idx="1"/>
          </p:nvPr>
        </p:nvSpPr>
        <p:spPr>
          <a:xfrm>
            <a:off x="251520" y="1484784"/>
            <a:ext cx="7520940" cy="4104456"/>
          </a:xfrm>
        </p:spPr>
        <p:txBody>
          <a:bodyPr>
            <a:normAutofit lnSpcReduction="10000"/>
          </a:bodyPr>
          <a:lstStyle/>
          <a:p>
            <a:pPr marL="165100" indent="-165100">
              <a:buClr>
                <a:srgbClr val="92D050"/>
              </a:buClr>
              <a:buFont typeface="Wingdings" pitchFamily="2" charset="2"/>
              <a:buChar char="§"/>
            </a:pPr>
            <a:r>
              <a:rPr lang="en-CA" sz="2000" b="0" dirty="0" smtClean="0"/>
              <a:t>Recipients whose assistance is cancelled or reduced due to non compliance are required to reapply for assistance or request reinstatement once they are done serving their penalty period and must meet participation requirements in order to re–qualify</a:t>
            </a:r>
          </a:p>
          <a:p>
            <a:pPr marL="165100" indent="-165100">
              <a:buClr>
                <a:srgbClr val="92D050"/>
              </a:buClr>
              <a:buFont typeface="Wingdings" pitchFamily="2" charset="2"/>
              <a:buChar char="§"/>
            </a:pPr>
            <a:r>
              <a:rPr lang="en-CA" sz="2000" b="0" dirty="0" smtClean="0"/>
              <a:t>A new Participation Agreement is signed</a:t>
            </a:r>
          </a:p>
          <a:p>
            <a:pPr marL="165100" indent="-165100">
              <a:buClr>
                <a:srgbClr val="92D050"/>
              </a:buClr>
              <a:buFont typeface="Wingdings" pitchFamily="2" charset="2"/>
              <a:buChar char="§"/>
            </a:pPr>
            <a:r>
              <a:rPr lang="en-CA" sz="2000" b="0" dirty="0" smtClean="0"/>
              <a:t>If the client fails to comply with program requirements for an extended period of time, the amount of assistance for the non compliant individual is removed from the budget unit entitlements</a:t>
            </a:r>
          </a:p>
          <a:p>
            <a:pPr marL="165100" indent="-165100">
              <a:buClr>
                <a:srgbClr val="92D050"/>
              </a:buClr>
              <a:buFont typeface="Wingdings" pitchFamily="2" charset="2"/>
              <a:buChar char="§"/>
            </a:pPr>
            <a:r>
              <a:rPr lang="en-CA" sz="2000" b="0" dirty="0" smtClean="0"/>
              <a:t>If the client chooses to comply with requirements at the end of the ineligibility period, the individual’s share of the benefit unit is restored</a:t>
            </a:r>
            <a:endParaRPr lang="en-CA" sz="2000" b="0" dirty="0"/>
          </a:p>
        </p:txBody>
      </p:sp>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1520" y="260649"/>
            <a:ext cx="5904656" cy="984885"/>
          </a:xfrm>
          <a:noFill/>
          <a:ln>
            <a:noFill/>
          </a:ln>
        </p:spPr>
        <p:txBody>
          <a:bodyPr wrap="square">
            <a:spAutoFit/>
          </a:bodyPr>
          <a:lstStyle/>
          <a:p>
            <a:pPr lvl="0">
              <a:spcBef>
                <a:spcPct val="20000"/>
              </a:spcBef>
            </a:pPr>
            <a:r>
              <a:rPr lang="en-CA" sz="3200" dirty="0">
                <a:ln>
                  <a:noFill/>
                </a:ln>
                <a:solidFill>
                  <a:srgbClr val="CCAF0A"/>
                </a:solidFill>
                <a:effectLst/>
                <a:latin typeface="Arial"/>
              </a:rPr>
              <a:t>Ontario Works</a:t>
            </a:r>
            <a:r>
              <a:rPr lang="en-CA" sz="3200" dirty="0">
                <a:ln>
                  <a:noFill/>
                </a:ln>
                <a:solidFill>
                  <a:prstClr val="white"/>
                </a:solidFill>
                <a:effectLst/>
                <a:latin typeface="Arial"/>
              </a:rPr>
              <a:t> provides </a:t>
            </a:r>
            <a:r>
              <a:rPr lang="en-CA" sz="3200" dirty="0">
                <a:ln>
                  <a:noFill/>
                </a:ln>
                <a:solidFill>
                  <a:schemeClr val="accent3"/>
                </a:solidFill>
                <a:effectLst/>
                <a:latin typeface="Arial"/>
              </a:rPr>
              <a:t>two </a:t>
            </a:r>
            <a:r>
              <a:rPr lang="en-CA" sz="3200" dirty="0">
                <a:ln>
                  <a:noFill/>
                </a:ln>
                <a:solidFill>
                  <a:prstClr val="white"/>
                </a:solidFill>
                <a:effectLst/>
                <a:latin typeface="Arial"/>
              </a:rPr>
              <a:t>types of assistance</a:t>
            </a:r>
            <a:r>
              <a:rPr lang="en-CA" sz="1800" dirty="0">
                <a:ln>
                  <a:noFill/>
                </a:ln>
                <a:solidFill>
                  <a:prstClr val="white"/>
                </a:solidFill>
                <a:effectLst/>
                <a:latin typeface="Arial"/>
              </a:rPr>
              <a:t>:</a:t>
            </a:r>
          </a:p>
        </p:txBody>
      </p:sp>
      <p:graphicFrame>
        <p:nvGraphicFramePr>
          <p:cNvPr id="11" name="Diagram 10"/>
          <p:cNvGraphicFramePr/>
          <p:nvPr>
            <p:extLst>
              <p:ext uri="{D42A27DB-BD31-4B8C-83A1-F6EECF244321}">
                <p14:modId xmlns:p14="http://schemas.microsoft.com/office/powerpoint/2010/main" val="776595958"/>
              </p:ext>
            </p:extLst>
          </p:nvPr>
        </p:nvGraphicFramePr>
        <p:xfrm>
          <a:off x="251520" y="1484784"/>
          <a:ext cx="691276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900" y="274320"/>
            <a:ext cx="8363572" cy="1143000"/>
          </a:xfrm>
        </p:spPr>
        <p:txBody>
          <a:bodyPr>
            <a:normAutofit/>
          </a:bodyPr>
          <a:lstStyle/>
          <a:p>
            <a:r>
              <a:rPr lang="en-CA" sz="4000" b="1" dirty="0" smtClean="0">
                <a:solidFill>
                  <a:srgbClr val="92D050"/>
                </a:solidFill>
                <a:effectLst>
                  <a:outerShdw blurRad="38100" dist="38100" dir="2700000" algn="tl">
                    <a:srgbClr val="000000">
                      <a:alpha val="43137"/>
                    </a:srgbClr>
                  </a:outerShdw>
                </a:effectLst>
              </a:rPr>
              <a:t>Friends of Social Services Department</a:t>
            </a:r>
            <a:endParaRPr lang="en-CA" sz="4000" b="1" dirty="0">
              <a:solidFill>
                <a:srgbClr val="92D05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068960"/>
            <a:ext cx="2657475" cy="1428750"/>
          </a:xfrm>
          <a:prstGeom prst="rect">
            <a:avLst/>
          </a:prstGeom>
          <a:no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412776"/>
            <a:ext cx="1521230" cy="10889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94" y="4725144"/>
            <a:ext cx="3371850" cy="1028700"/>
          </a:xfrm>
          <a:prstGeom prst="rect">
            <a:avLst/>
          </a:prstGeom>
          <a:noFill/>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079" y="1412776"/>
            <a:ext cx="2071977" cy="12360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3140968"/>
            <a:ext cx="3536156" cy="1214438"/>
          </a:xfrm>
          <a:prstGeom prst="rect">
            <a:avLst/>
          </a:prstGeom>
          <a:noFill/>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3603" y="4581128"/>
            <a:ext cx="1848597" cy="126733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6136" y="1412776"/>
            <a:ext cx="1486501" cy="1415035"/>
          </a:xfrm>
          <a:prstGeom prst="rect">
            <a:avLst/>
          </a:prstGeom>
        </p:spPr>
      </p:pic>
    </p:spTree>
    <p:extLst>
      <p:ext uri="{BB962C8B-B14F-4D97-AF65-F5344CB8AC3E}">
        <p14:creationId xmlns:p14="http://schemas.microsoft.com/office/powerpoint/2010/main" val="3961777518"/>
      </p:ext>
    </p:extLst>
  </p:cSld>
  <p:clrMapOvr>
    <a:masterClrMapping/>
  </p:clrMapOvr>
  <mc:AlternateContent xmlns:mc="http://schemas.openxmlformats.org/markup-compatibility/2006" xmlns:p14="http://schemas.microsoft.com/office/powerpoint/2010/main">
    <mc:Choice Requires="p14">
      <p:transition spd="slow" p14:dur="1200" advTm="11103">
        <p:dissolve/>
      </p:transition>
    </mc:Choice>
    <mc:Fallback xmlns="">
      <p:transition spd="slow" advTm="11103">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764704"/>
            <a:ext cx="1524132" cy="697011"/>
          </a:xfrm>
          <a:prstGeom prst="rect">
            <a:avLst/>
          </a:prstGeom>
        </p:spPr>
      </p:pic>
      <p:sp>
        <p:nvSpPr>
          <p:cNvPr id="4" name="Title 3"/>
          <p:cNvSpPr>
            <a:spLocks noGrp="1"/>
          </p:cNvSpPr>
          <p:nvPr>
            <p:ph type="title"/>
          </p:nvPr>
        </p:nvSpPr>
        <p:spPr>
          <a:xfrm>
            <a:off x="889248" y="2060848"/>
            <a:ext cx="7931224" cy="1714872"/>
          </a:xfrm>
        </p:spPr>
        <p:txBody>
          <a:bodyPr>
            <a:noAutofit/>
          </a:bodyPr>
          <a:lstStyle/>
          <a:p>
            <a:r>
              <a:rPr lang="en-CA" sz="6000" dirty="0" err="1">
                <a:solidFill>
                  <a:srgbClr val="0070C0"/>
                </a:solidFill>
                <a:latin typeface="MV Boli" panose="02000500030200090000" pitchFamily="2" charset="0"/>
                <a:cs typeface="MV Boli" panose="02000500030200090000" pitchFamily="2" charset="0"/>
              </a:rPr>
              <a:t>Ganawend'Zoyang</a:t>
            </a:r>
            <a:r>
              <a:rPr lang="en-CA" sz="2400" b="1" dirty="0" smtClean="0">
                <a:solidFill>
                  <a:srgbClr val="FF0000"/>
                </a:solidFill>
                <a:latin typeface="+mn-lt"/>
              </a:rPr>
              <a:t/>
            </a:r>
            <a:br>
              <a:rPr lang="en-CA" sz="2400" b="1" dirty="0" smtClean="0">
                <a:solidFill>
                  <a:srgbClr val="FF0000"/>
                </a:solidFill>
                <a:latin typeface="+mn-lt"/>
              </a:rPr>
            </a:br>
            <a:r>
              <a:rPr lang="en-CA" sz="2400" dirty="0">
                <a:solidFill>
                  <a:schemeClr val="tx1"/>
                </a:solidFill>
                <a:latin typeface="+mn-lt"/>
              </a:rPr>
              <a:t>“taking care of our own</a:t>
            </a:r>
            <a:r>
              <a:rPr lang="en-CA" sz="2400" dirty="0" smtClean="0">
                <a:solidFill>
                  <a:schemeClr val="tx1"/>
                </a:solidFill>
                <a:latin typeface="+mn-lt"/>
              </a:rPr>
              <a:t>”</a:t>
            </a:r>
            <a:br>
              <a:rPr lang="en-CA" sz="2400" dirty="0" smtClean="0">
                <a:solidFill>
                  <a:schemeClr val="tx1"/>
                </a:solidFill>
                <a:latin typeface="+mn-lt"/>
              </a:rPr>
            </a:br>
            <a:r>
              <a:rPr lang="en-CA" sz="2400" dirty="0">
                <a:solidFill>
                  <a:schemeClr val="bg1"/>
                </a:solidFill>
                <a:latin typeface="+mn-lt"/>
              </a:rPr>
              <a:t>Social Services Department</a:t>
            </a:r>
          </a:p>
        </p:txBody>
      </p:sp>
      <p:sp>
        <p:nvSpPr>
          <p:cNvPr id="9" name="Subtitle 2"/>
          <p:cNvSpPr txBox="1">
            <a:spLocks/>
          </p:cNvSpPr>
          <p:nvPr/>
        </p:nvSpPr>
        <p:spPr>
          <a:xfrm>
            <a:off x="4427984" y="4005064"/>
            <a:ext cx="4536504" cy="2232248"/>
          </a:xfrm>
          <a:prstGeom prst="rect">
            <a:avLst/>
          </a:prstGeom>
        </p:spPr>
        <p:txBody>
          <a:bodyPr vert="horz" lIns="91440" tIns="45720" rIns="91440" bIns="45720" rtlCol="0" anchor="t">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marL="352425" indent="-352425">
              <a:buFont typeface="Arial" panose="020B0604020202020204" pitchFamily="34" charset="0"/>
              <a:buChar char="•"/>
            </a:pPr>
            <a:r>
              <a:rPr lang="en-CA" sz="4000" b="1" dirty="0" smtClean="0">
                <a:solidFill>
                  <a:srgbClr val="92D050"/>
                </a:solidFill>
              </a:rPr>
              <a:t>Questions</a:t>
            </a:r>
            <a:endParaRPr lang="en-CA" sz="4000" b="1" dirty="0">
              <a:solidFill>
                <a:srgbClr val="92D050"/>
              </a:solidFill>
            </a:endParaRPr>
          </a:p>
          <a:p>
            <a:pPr marL="352425" indent="-352425">
              <a:buFont typeface="Arial" panose="020B0604020202020204" pitchFamily="34" charset="0"/>
              <a:buChar char="•"/>
            </a:pPr>
            <a:r>
              <a:rPr lang="en-CA" sz="4000" b="1" dirty="0" smtClean="0">
                <a:solidFill>
                  <a:srgbClr val="92D050"/>
                </a:solidFill>
              </a:rPr>
              <a:t>Concerns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692696"/>
            <a:ext cx="3536156" cy="1214438"/>
          </a:xfrm>
          <a:prstGeom prst="rect">
            <a:avLst/>
          </a:prstGeom>
        </p:spPr>
      </p:pic>
    </p:spTree>
    <p:extLst>
      <p:ext uri="{BB962C8B-B14F-4D97-AF65-F5344CB8AC3E}">
        <p14:creationId xmlns:p14="http://schemas.microsoft.com/office/powerpoint/2010/main" val="2394812466"/>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9872" y="116632"/>
            <a:ext cx="4686672" cy="1253808"/>
          </a:xfrm>
        </p:spPr>
        <p:txBody>
          <a:bodyPr>
            <a:normAutofit/>
          </a:bodyPr>
          <a:lstStyle/>
          <a:p>
            <a:r>
              <a:rPr lang="en-CA" sz="4000" dirty="0" smtClean="0">
                <a:solidFill>
                  <a:schemeClr val="accent3"/>
                </a:solidFill>
                <a:latin typeface="+mn-lt"/>
              </a:rPr>
              <a:t>Who can apply?</a:t>
            </a:r>
            <a:endParaRPr lang="en-CA" sz="4000" dirty="0">
              <a:solidFill>
                <a:schemeClr val="accent3"/>
              </a:solidFill>
              <a:latin typeface="+mn-lt"/>
            </a:endParaRPr>
          </a:p>
        </p:txBody>
      </p:sp>
      <p:pic>
        <p:nvPicPr>
          <p:cNvPr id="7" name="Picture 3"/>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9412" r="9412"/>
          <a:stretch>
            <a:fillRect/>
          </a:stretch>
        </p:blipFill>
        <p:spPr>
          <a:xfrm>
            <a:off x="323528" y="836712"/>
            <a:ext cx="3600000" cy="3600000"/>
          </a:xfrm>
        </p:spPr>
      </p:pic>
      <p:sp>
        <p:nvSpPr>
          <p:cNvPr id="6" name="Content Placeholder 5"/>
          <p:cNvSpPr>
            <a:spLocks noGrp="1"/>
          </p:cNvSpPr>
          <p:nvPr>
            <p:ph type="body" sz="half" idx="2"/>
          </p:nvPr>
        </p:nvSpPr>
        <p:spPr>
          <a:xfrm>
            <a:off x="3851920" y="1340768"/>
            <a:ext cx="5040560" cy="4608512"/>
          </a:xfrm>
        </p:spPr>
        <p:txBody>
          <a:bodyPr>
            <a:normAutofit/>
          </a:bodyPr>
          <a:lstStyle/>
          <a:p>
            <a:pPr>
              <a:spcBef>
                <a:spcPts val="0"/>
              </a:spcBef>
              <a:spcAft>
                <a:spcPts val="1200"/>
              </a:spcAft>
            </a:pPr>
            <a:r>
              <a:rPr lang="en-CA" sz="1600" b="1" dirty="0" smtClean="0">
                <a:solidFill>
                  <a:schemeClr val="accent3">
                    <a:lumMod val="60000"/>
                    <a:lumOff val="40000"/>
                  </a:schemeClr>
                </a:solidFill>
              </a:rPr>
              <a:t>Anyone</a:t>
            </a:r>
            <a:r>
              <a:rPr lang="en-CA" sz="1600" b="1" dirty="0" smtClean="0">
                <a:solidFill>
                  <a:schemeClr val="accent4">
                    <a:lumMod val="75000"/>
                  </a:schemeClr>
                </a:solidFill>
              </a:rPr>
              <a:t> </a:t>
            </a:r>
            <a:r>
              <a:rPr lang="en-CA" sz="1600" b="1" dirty="0" smtClean="0"/>
              <a:t>can apply for assistance. </a:t>
            </a:r>
          </a:p>
          <a:p>
            <a:pPr>
              <a:spcBef>
                <a:spcPts val="0"/>
              </a:spcBef>
              <a:spcAft>
                <a:spcPts val="1200"/>
              </a:spcAft>
            </a:pPr>
            <a:r>
              <a:rPr lang="en-CA" sz="1600" b="1" dirty="0" smtClean="0"/>
              <a:t>Generally, </a:t>
            </a:r>
            <a:r>
              <a:rPr lang="en-CA" sz="1600" b="1" dirty="0" smtClean="0">
                <a:solidFill>
                  <a:schemeClr val="accent3">
                    <a:lumMod val="60000"/>
                    <a:lumOff val="40000"/>
                  </a:schemeClr>
                </a:solidFill>
              </a:rPr>
              <a:t>eligible applicants </a:t>
            </a:r>
            <a:r>
              <a:rPr lang="en-CA" sz="1600" b="1" dirty="0" smtClean="0"/>
              <a:t>are:</a:t>
            </a:r>
          </a:p>
          <a:p>
            <a:pPr marL="717550" indent="-168275">
              <a:spcBef>
                <a:spcPts val="0"/>
              </a:spcBef>
              <a:spcAft>
                <a:spcPts val="1200"/>
              </a:spcAft>
              <a:buClr>
                <a:schemeClr val="accent3"/>
              </a:buClr>
              <a:buSzPct val="100000"/>
              <a:buFont typeface="Arial" panose="020B0604020202020204" pitchFamily="34" charset="0"/>
              <a:buChar char="•"/>
            </a:pPr>
            <a:r>
              <a:rPr lang="en-CA" sz="1600" b="1" dirty="0" smtClean="0"/>
              <a:t>needing assistance while unemployed or part-time employed</a:t>
            </a:r>
          </a:p>
          <a:p>
            <a:pPr marL="717550" indent="-168275">
              <a:spcBef>
                <a:spcPts val="0"/>
              </a:spcBef>
              <a:spcAft>
                <a:spcPts val="1200"/>
              </a:spcAft>
              <a:buClr>
                <a:schemeClr val="accent3"/>
              </a:buClr>
              <a:buSzPct val="100000"/>
              <a:buFont typeface="Arial" panose="020B0604020202020204" pitchFamily="34" charset="0"/>
              <a:buChar char="•"/>
            </a:pPr>
            <a:r>
              <a:rPr lang="en-CA" sz="1600" b="1" dirty="0" smtClean="0"/>
              <a:t>raising grandchildren or have taken on the responsibility of caring for a child</a:t>
            </a:r>
          </a:p>
          <a:p>
            <a:pPr marL="717550" indent="-168275">
              <a:spcBef>
                <a:spcPts val="0"/>
              </a:spcBef>
              <a:spcAft>
                <a:spcPts val="1200"/>
              </a:spcAft>
              <a:buClr>
                <a:schemeClr val="accent3"/>
              </a:buClr>
              <a:buSzPct val="100000"/>
              <a:buFont typeface="Arial" panose="020B0604020202020204" pitchFamily="34" charset="0"/>
              <a:buChar char="•"/>
            </a:pPr>
            <a:r>
              <a:rPr lang="en-CA" sz="1600" b="1" dirty="0" smtClean="0"/>
              <a:t>attending school or training course(s)</a:t>
            </a:r>
          </a:p>
          <a:p>
            <a:pPr marL="717550" indent="-168275">
              <a:spcBef>
                <a:spcPts val="0"/>
              </a:spcBef>
              <a:spcAft>
                <a:spcPts val="1200"/>
              </a:spcAft>
              <a:buClr>
                <a:schemeClr val="accent3"/>
              </a:buClr>
              <a:buSzPct val="100000"/>
              <a:buFont typeface="Arial" panose="020B0604020202020204" pitchFamily="34" charset="0"/>
              <a:buChar char="•"/>
            </a:pPr>
            <a:r>
              <a:rPr lang="en-CA" sz="1600" b="1" dirty="0" smtClean="0"/>
              <a:t>in a crisis or emergency situation</a:t>
            </a:r>
          </a:p>
          <a:p>
            <a:pPr marL="719138" indent="-719138">
              <a:spcBef>
                <a:spcPts val="0"/>
              </a:spcBef>
              <a:spcAft>
                <a:spcPts val="600"/>
              </a:spcAft>
            </a:pPr>
            <a:r>
              <a:rPr lang="en-CA" sz="1600" b="1" dirty="0" smtClean="0">
                <a:solidFill>
                  <a:schemeClr val="accent3">
                    <a:lumMod val="60000"/>
                    <a:lumOff val="40000"/>
                  </a:schemeClr>
                </a:solidFill>
              </a:rPr>
              <a:t>Note</a:t>
            </a:r>
            <a:r>
              <a:rPr lang="en-CA" sz="1600" b="1" dirty="0" smtClean="0"/>
              <a:t>:	For our local office, be a resident of Lake Helen Reserve</a:t>
            </a:r>
          </a:p>
          <a:p>
            <a:r>
              <a:rPr lang="en-CA" sz="1600" b="1" dirty="0" smtClean="0"/>
              <a:t>Upon completion of application, the Administrator </a:t>
            </a:r>
            <a:r>
              <a:rPr lang="en-CA" sz="1600" b="1" dirty="0" smtClean="0">
                <a:solidFill>
                  <a:schemeClr val="accent3">
                    <a:lumMod val="60000"/>
                    <a:lumOff val="40000"/>
                  </a:schemeClr>
                </a:solidFill>
              </a:rPr>
              <a:t>determines eligibility, provides a written decision to applicant along with an appeal process</a:t>
            </a:r>
            <a:r>
              <a:rPr lang="en-CA" sz="1600" b="1" dirty="0" smtClean="0"/>
              <a:t>.</a:t>
            </a:r>
            <a:endParaRPr lang="en-CA" sz="1600" b="1" dirty="0"/>
          </a:p>
        </p:txBody>
      </p:sp>
    </p:spTree>
    <p:extLst>
      <p:ext uri="{BB962C8B-B14F-4D97-AF65-F5344CB8AC3E}">
        <p14:creationId xmlns:p14="http://schemas.microsoft.com/office/powerpoint/2010/main" val="1171936522"/>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7977" b="7977"/>
          <a:stretch>
            <a:fillRect/>
          </a:stretch>
        </p:blipFill>
        <p:spPr>
          <a:xfrm>
            <a:off x="179512" y="980728"/>
            <a:ext cx="3600000" cy="3600000"/>
          </a:xfrm>
        </p:spPr>
      </p:pic>
      <p:sp>
        <p:nvSpPr>
          <p:cNvPr id="2" name="TextBox 1"/>
          <p:cNvSpPr txBox="1"/>
          <p:nvPr/>
        </p:nvSpPr>
        <p:spPr>
          <a:xfrm>
            <a:off x="3779912" y="1735063"/>
            <a:ext cx="5112568" cy="4739759"/>
          </a:xfrm>
          <a:prstGeom prst="rect">
            <a:avLst/>
          </a:prstGeom>
          <a:noFill/>
        </p:spPr>
        <p:txBody>
          <a:bodyPr wrap="square" rtlCol="0">
            <a:spAutoFit/>
          </a:bodyPr>
          <a:lstStyle/>
          <a:p>
            <a:pPr marL="0" lvl="1">
              <a:spcAft>
                <a:spcPts val="1200"/>
              </a:spcAft>
            </a:pPr>
            <a:r>
              <a:rPr lang="en-CA" sz="1900" dirty="0"/>
              <a:t>An </a:t>
            </a:r>
            <a:r>
              <a:rPr lang="en-CA" sz="1900" b="1" dirty="0">
                <a:solidFill>
                  <a:schemeClr val="accent5"/>
                </a:solidFill>
              </a:rPr>
              <a:t>Advance List </a:t>
            </a:r>
            <a:r>
              <a:rPr lang="en-CA" sz="1900" dirty="0">
                <a:solidFill>
                  <a:schemeClr val="accent5"/>
                </a:solidFill>
              </a:rPr>
              <a:t> </a:t>
            </a:r>
            <a:r>
              <a:rPr lang="en-CA" sz="1900" dirty="0"/>
              <a:t>is available from the Social Services </a:t>
            </a:r>
            <a:r>
              <a:rPr lang="en-CA" sz="1900" dirty="0" smtClean="0"/>
              <a:t>Department.</a:t>
            </a:r>
            <a:endParaRPr lang="en-CA" sz="1600" b="1" dirty="0" smtClean="0"/>
          </a:p>
          <a:p>
            <a:pPr>
              <a:spcAft>
                <a:spcPts val="1200"/>
              </a:spcAft>
            </a:pPr>
            <a:r>
              <a:rPr lang="en-CA" sz="1600" b="1" dirty="0" smtClean="0"/>
              <a:t>Call our office, and we will:</a:t>
            </a:r>
          </a:p>
          <a:p>
            <a:pPr marL="285750" indent="-285750">
              <a:spcAft>
                <a:spcPts val="1200"/>
              </a:spcAft>
              <a:buClr>
                <a:srgbClr val="00B0F0"/>
              </a:buClr>
              <a:buFont typeface="Arial" panose="020B0604020202020204" pitchFamily="34" charset="0"/>
              <a:buChar char="•"/>
            </a:pPr>
            <a:r>
              <a:rPr lang="en-CA" sz="1600" b="1" dirty="0" smtClean="0">
                <a:solidFill>
                  <a:srgbClr val="00B0F0"/>
                </a:solidFill>
              </a:rPr>
              <a:t>start your application over the phone,</a:t>
            </a:r>
          </a:p>
          <a:p>
            <a:pPr marL="285750" indent="-285750">
              <a:spcAft>
                <a:spcPts val="1200"/>
              </a:spcAft>
              <a:buClr>
                <a:srgbClr val="00B0F0"/>
              </a:buClr>
              <a:buFont typeface="Arial" panose="020B0604020202020204" pitchFamily="34" charset="0"/>
              <a:buChar char="•"/>
            </a:pPr>
            <a:r>
              <a:rPr lang="en-CA" sz="1600" b="1" dirty="0" smtClean="0">
                <a:solidFill>
                  <a:srgbClr val="00B0F0"/>
                </a:solidFill>
              </a:rPr>
              <a:t>identify missing information required to complete the verification of your information, and</a:t>
            </a:r>
          </a:p>
          <a:p>
            <a:pPr marL="285750" indent="-285750">
              <a:spcAft>
                <a:spcPts val="1200"/>
              </a:spcAft>
              <a:buClr>
                <a:srgbClr val="00B0F0"/>
              </a:buClr>
              <a:buFont typeface="Arial" panose="020B0604020202020204" pitchFamily="34" charset="0"/>
              <a:buChar char="•"/>
            </a:pPr>
            <a:r>
              <a:rPr lang="en-CA" sz="1600" b="1" dirty="0" smtClean="0">
                <a:solidFill>
                  <a:srgbClr val="00B0F0"/>
                </a:solidFill>
              </a:rPr>
              <a:t>schedule an appointment </a:t>
            </a:r>
          </a:p>
          <a:p>
            <a:pPr>
              <a:spcAft>
                <a:spcPts val="1200"/>
              </a:spcAft>
              <a:buClr>
                <a:schemeClr val="accent3"/>
              </a:buClr>
            </a:pPr>
            <a:r>
              <a:rPr lang="en-CA" sz="1600" b="1" dirty="0" smtClean="0"/>
              <a:t>During your appointment we will:</a:t>
            </a:r>
          </a:p>
          <a:p>
            <a:pPr marL="285750" indent="-285750">
              <a:spcAft>
                <a:spcPts val="1200"/>
              </a:spcAft>
              <a:buClr>
                <a:schemeClr val="accent3"/>
              </a:buClr>
              <a:buFont typeface="Courier New" panose="02070309020205020404" pitchFamily="49" charset="0"/>
              <a:buChar char="o"/>
            </a:pPr>
            <a:r>
              <a:rPr lang="en-CA" sz="1600" b="1" dirty="0" smtClean="0"/>
              <a:t>print , </a:t>
            </a:r>
            <a:r>
              <a:rPr lang="en-CA" sz="1600" b="1" dirty="0" smtClean="0">
                <a:solidFill>
                  <a:srgbClr val="00B0F0"/>
                </a:solidFill>
              </a:rPr>
              <a:t>review, </a:t>
            </a:r>
            <a:r>
              <a:rPr lang="en-CA" sz="1600" b="1" dirty="0" smtClean="0"/>
              <a:t>and sign the documents.</a:t>
            </a:r>
          </a:p>
          <a:p>
            <a:r>
              <a:rPr lang="en-CA" sz="1600" b="1" dirty="0"/>
              <a:t>You may bring anyone with you to appointments</a:t>
            </a:r>
            <a:r>
              <a:rPr lang="en-CA" sz="1600" b="1" dirty="0" smtClean="0"/>
              <a:t>.</a:t>
            </a:r>
          </a:p>
          <a:p>
            <a:pPr marL="0" lvl="1"/>
            <a:r>
              <a:rPr lang="en-CA" sz="1600" b="1" dirty="0" smtClean="0"/>
              <a:t>You must bring  dependents who are 16 </a:t>
            </a:r>
            <a:r>
              <a:rPr lang="en-CA" sz="1600" b="1" dirty="0"/>
              <a:t>years and older </a:t>
            </a:r>
            <a:r>
              <a:rPr lang="en-CA" sz="1600" b="1" dirty="0" smtClean="0"/>
              <a:t>to sign forms.</a:t>
            </a:r>
            <a:endParaRPr lang="en-CA" b="1" dirty="0" smtClean="0"/>
          </a:p>
          <a:p>
            <a:endParaRPr lang="en-CA" b="1" dirty="0" smtClean="0"/>
          </a:p>
        </p:txBody>
      </p:sp>
      <p:sp>
        <p:nvSpPr>
          <p:cNvPr id="4" name="Title 3"/>
          <p:cNvSpPr>
            <a:spLocks noGrp="1"/>
          </p:cNvSpPr>
          <p:nvPr>
            <p:ph type="title"/>
          </p:nvPr>
        </p:nvSpPr>
        <p:spPr>
          <a:xfrm>
            <a:off x="2123728" y="332656"/>
            <a:ext cx="6696744" cy="1253808"/>
          </a:xfrm>
        </p:spPr>
        <p:txBody>
          <a:bodyPr>
            <a:noAutofit/>
          </a:bodyPr>
          <a:lstStyle/>
          <a:p>
            <a:r>
              <a:rPr lang="en-CA" sz="4000" dirty="0" smtClean="0">
                <a:solidFill>
                  <a:schemeClr val="accent3"/>
                </a:solidFill>
                <a:latin typeface="+mn-lt"/>
              </a:rPr>
              <a:t>Steps to Applying for OW</a:t>
            </a:r>
            <a:endParaRPr lang="en-CA" sz="4000" dirty="0">
              <a:solidFill>
                <a:schemeClr val="accent3"/>
              </a:solidFill>
              <a:latin typeface="+mn-lt"/>
            </a:endParaRPr>
          </a:p>
        </p:txBody>
      </p:sp>
    </p:spTree>
    <p:extLst>
      <p:ext uri="{BB962C8B-B14F-4D97-AF65-F5344CB8AC3E}">
        <p14:creationId xmlns:p14="http://schemas.microsoft.com/office/powerpoint/2010/main" val="1165834734"/>
      </p:ext>
    </p:extLst>
  </p:cSld>
  <p:clrMapOvr>
    <a:masterClrMapping/>
  </p:clrMapOvr>
  <mc:AlternateContent xmlns:mc="http://schemas.openxmlformats.org/markup-compatibility/2006" xmlns:p14="http://schemas.microsoft.com/office/powerpoint/2010/main">
    <mc:Choice Requires="p14">
      <p:transition p14:dur="250" advClick="0" advTm="11103">
        <p:dissolve/>
      </p:transition>
    </mc:Choice>
    <mc:Fallback xmlns="">
      <p:transition advClick="0" advTm="11103">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5" y="796660"/>
            <a:ext cx="6912768" cy="4792580"/>
          </a:xfrm>
        </p:spPr>
        <p:txBody>
          <a:bodyPr>
            <a:normAutofit/>
          </a:bodyPr>
          <a:lstStyle/>
          <a:p>
            <a:pPr marL="342900" lvl="2" indent="-342900">
              <a:buClr>
                <a:schemeClr val="accent5"/>
              </a:buClr>
              <a:buFont typeface="Courier New" panose="02070309020205020404" pitchFamily="49" charset="0"/>
              <a:buChar char="o"/>
            </a:pPr>
            <a:r>
              <a:rPr lang="en-CA" sz="1600" b="1" dirty="0" smtClean="0"/>
              <a:t>Social Insurance or other official document showing SIN such as an Income Tax Return</a:t>
            </a:r>
          </a:p>
          <a:p>
            <a:pPr marL="342900" lvl="2" indent="-342900">
              <a:buClr>
                <a:schemeClr val="accent5"/>
              </a:buClr>
              <a:buFont typeface="Courier New" panose="02070309020205020404" pitchFamily="49" charset="0"/>
              <a:buChar char="o"/>
            </a:pPr>
            <a:r>
              <a:rPr lang="en-CA" sz="1600" b="1" dirty="0" smtClean="0"/>
              <a:t>Ontario Health Card</a:t>
            </a:r>
          </a:p>
          <a:p>
            <a:pPr marL="342900" lvl="2" indent="-342900">
              <a:buClr>
                <a:schemeClr val="accent5"/>
              </a:buClr>
              <a:buFont typeface="Courier New" panose="02070309020205020404" pitchFamily="49" charset="0"/>
              <a:buChar char="o"/>
            </a:pPr>
            <a:r>
              <a:rPr lang="en-CA" sz="1600" b="1" dirty="0" smtClean="0"/>
              <a:t>Proof of identity and date of birth(s) (Birth Certificate, Statement of Live Birth, Status Card)</a:t>
            </a:r>
          </a:p>
          <a:p>
            <a:pPr marL="342900" lvl="2" indent="-342900">
              <a:buClr>
                <a:schemeClr val="accent5"/>
              </a:buClr>
              <a:buFont typeface="Courier New" panose="02070309020205020404" pitchFamily="49" charset="0"/>
              <a:buChar char="o"/>
            </a:pPr>
            <a:r>
              <a:rPr lang="en-CA" sz="1600" b="1" dirty="0" smtClean="0"/>
              <a:t>Employment status (Record of Employment, pay stub with YTD amount))</a:t>
            </a:r>
          </a:p>
          <a:p>
            <a:pPr marL="342900" lvl="2" indent="-342900">
              <a:buClr>
                <a:schemeClr val="accent5"/>
              </a:buClr>
              <a:buFont typeface="Courier New" panose="02070309020205020404" pitchFamily="49" charset="0"/>
              <a:buChar char="o"/>
            </a:pPr>
            <a:r>
              <a:rPr lang="en-CA" sz="1600" b="1" dirty="0"/>
              <a:t>I</a:t>
            </a:r>
            <a:r>
              <a:rPr lang="en-CA" sz="1600" b="1" dirty="0" smtClean="0"/>
              <a:t>ncome (monthly bank statements, support order, separation/divorce agreement)</a:t>
            </a:r>
          </a:p>
          <a:p>
            <a:pPr marL="342900" lvl="2" indent="-342900">
              <a:buClr>
                <a:schemeClr val="accent5"/>
              </a:buClr>
              <a:buFont typeface="Courier New" panose="02070309020205020404" pitchFamily="49" charset="0"/>
              <a:buChar char="o"/>
            </a:pPr>
            <a:r>
              <a:rPr lang="en-CA" sz="1600" b="1" dirty="0"/>
              <a:t>A</a:t>
            </a:r>
            <a:r>
              <a:rPr lang="en-CA" sz="1600" b="1" dirty="0" smtClean="0"/>
              <a:t>ssets (bank/credit card statements, line of credit, life insurance policies, funds held in trust, saving plans, vehicle registration)</a:t>
            </a:r>
          </a:p>
          <a:p>
            <a:pPr marL="342900" lvl="2" indent="-342900">
              <a:buClr>
                <a:schemeClr val="accent5"/>
              </a:buClr>
              <a:buFont typeface="Courier New" panose="02070309020205020404" pitchFamily="49" charset="0"/>
              <a:buChar char="o"/>
            </a:pPr>
            <a:r>
              <a:rPr lang="en-CA" sz="1600" b="1" dirty="0" smtClean="0"/>
              <a:t>Shelter </a:t>
            </a:r>
            <a:r>
              <a:rPr lang="en-CA" sz="1600" b="1" dirty="0"/>
              <a:t>c</a:t>
            </a:r>
            <a:r>
              <a:rPr lang="en-CA" sz="1600" b="1" dirty="0" smtClean="0"/>
              <a:t>osts (letter from landlord, rental receipt with landlord’s name and telephone number, rental agreement, loan agreements, proof of insurance premium payments, statements or payment receipts for utility or heating costs)</a:t>
            </a:r>
          </a:p>
          <a:p>
            <a:pPr marL="342900" lvl="2" indent="-342900">
              <a:buClr>
                <a:schemeClr val="accent5"/>
              </a:buClr>
              <a:buFont typeface="Courier New" panose="02070309020205020404" pitchFamily="49" charset="0"/>
              <a:buChar char="o"/>
            </a:pPr>
            <a:r>
              <a:rPr lang="en-CA" sz="1600" b="1" dirty="0" smtClean="0"/>
              <a:t>School verification for children 16 and over</a:t>
            </a:r>
          </a:p>
          <a:p>
            <a:pPr marL="342900" lvl="2" indent="-342900">
              <a:buClr>
                <a:schemeClr val="accent5"/>
              </a:buClr>
              <a:buFont typeface="Courier New" panose="02070309020205020404" pitchFamily="49" charset="0"/>
              <a:buChar char="o"/>
            </a:pPr>
            <a:r>
              <a:rPr lang="en-CA" sz="1600" b="1" dirty="0" smtClean="0"/>
              <a:t>Status in Canada: Valid passport, Status Card</a:t>
            </a:r>
          </a:p>
        </p:txBody>
      </p:sp>
      <p:sp>
        <p:nvSpPr>
          <p:cNvPr id="2" name="TextBox 1"/>
          <p:cNvSpPr txBox="1"/>
          <p:nvPr/>
        </p:nvSpPr>
        <p:spPr>
          <a:xfrm>
            <a:off x="816591" y="260648"/>
            <a:ext cx="8280920" cy="523220"/>
          </a:xfrm>
          <a:prstGeom prst="rect">
            <a:avLst/>
          </a:prstGeom>
          <a:noFill/>
        </p:spPr>
        <p:txBody>
          <a:bodyPr wrap="square" rtlCol="0">
            <a:spAutoFit/>
          </a:bodyPr>
          <a:lstStyle/>
          <a:p>
            <a:r>
              <a:rPr lang="en-CA" sz="2800" b="1" dirty="0" smtClean="0">
                <a:solidFill>
                  <a:schemeClr val="accent5"/>
                </a:solidFill>
                <a:latin typeface="+mj-lt"/>
              </a:rPr>
              <a:t>Acceptable ID and Forms to Verify Info</a:t>
            </a:r>
            <a:endParaRPr lang="en-CA" sz="2800" b="1" dirty="0">
              <a:solidFill>
                <a:schemeClr val="accent5"/>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250" advClick="0">
        <p:dissolve/>
      </p:transition>
    </mc:Choice>
    <mc:Fallback xmlns="">
      <p:transition advClick="0">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88640"/>
            <a:ext cx="4758680" cy="1253808"/>
          </a:xfrm>
        </p:spPr>
        <p:txBody>
          <a:bodyPr>
            <a:normAutofit/>
          </a:bodyPr>
          <a:lstStyle/>
          <a:p>
            <a:r>
              <a:rPr lang="en-CA" sz="4000" dirty="0" smtClean="0">
                <a:solidFill>
                  <a:schemeClr val="accent4"/>
                </a:solidFill>
              </a:rPr>
              <a:t>Mandatory Forms</a:t>
            </a:r>
            <a:endParaRPr lang="en-CA" sz="4000" dirty="0">
              <a:solidFill>
                <a:schemeClr val="accent4"/>
              </a:solidFill>
            </a:endParaRPr>
          </a:p>
        </p:txBody>
      </p:sp>
      <p:pic>
        <p:nvPicPr>
          <p:cNvPr id="6" name="Picture 3" descr="C:\Users\User\AppData\Local\Microsoft\Windows\Temporary Internet Files\Content.IE5\IH902A81\MP900422442[1].jpg"/>
          <p:cNvPicPr>
            <a:picLocks noGrp="1" noChangeAspect="1" noChangeArrowheads="1"/>
          </p:cNvPicPr>
          <p:nvPr>
            <p:ph type="pic" idx="1"/>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3884" r="13884"/>
          <a:stretch>
            <a:fillRect/>
          </a:stretch>
        </p:blipFill>
        <p:spPr>
          <a:xfrm>
            <a:off x="179512" y="1019907"/>
            <a:ext cx="3600000" cy="3600000"/>
          </a:xfrm>
        </p:spPr>
      </p:pic>
      <p:sp>
        <p:nvSpPr>
          <p:cNvPr id="3" name="Content Placeholder 2"/>
          <p:cNvSpPr>
            <a:spLocks noGrp="1"/>
          </p:cNvSpPr>
          <p:nvPr>
            <p:ph type="body" sz="half" idx="2"/>
          </p:nvPr>
        </p:nvSpPr>
        <p:spPr>
          <a:xfrm>
            <a:off x="3779912" y="1484784"/>
            <a:ext cx="4758680" cy="3601399"/>
          </a:xfrm>
        </p:spPr>
        <p:txBody>
          <a:bodyPr>
            <a:noAutofit/>
          </a:bodyPr>
          <a:lstStyle/>
          <a:p>
            <a:pPr marL="350838" indent="-350838">
              <a:spcBef>
                <a:spcPts val="0"/>
              </a:spcBef>
              <a:spcAft>
                <a:spcPts val="1200"/>
              </a:spcAft>
              <a:buClr>
                <a:schemeClr val="accent4"/>
              </a:buClr>
              <a:buFont typeface="Courier New" panose="02070309020205020404" pitchFamily="49" charset="0"/>
              <a:buChar char="o"/>
            </a:pPr>
            <a:r>
              <a:rPr lang="en-CA" sz="1600" b="1" dirty="0" smtClean="0"/>
              <a:t>Application for Assistance (Form 0983)</a:t>
            </a:r>
          </a:p>
          <a:p>
            <a:pPr marL="533400" lvl="1" indent="-180975">
              <a:spcBef>
                <a:spcPts val="0"/>
              </a:spcBef>
              <a:spcAft>
                <a:spcPts val="1200"/>
              </a:spcAft>
              <a:buClr>
                <a:schemeClr val="accent4"/>
              </a:buClr>
              <a:buFont typeface="Courier New" panose="02070309020205020404" pitchFamily="49" charset="0"/>
              <a:buChar char="o"/>
            </a:pPr>
            <a:r>
              <a:rPr lang="en-CA" sz="1600" b="1" dirty="0" smtClean="0"/>
              <a:t>Full application, Emergency Assistance or Temporary Care</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t>Consent to Disclose and Verify Information (Form 0985)</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t>Canada Revenue Agency Consent Form (Form 2999)</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t>Verification Checklist (Form </a:t>
            </a:r>
            <a:r>
              <a:rPr lang="en-CA" sz="1600" b="1" dirty="0"/>
              <a:t>0499</a:t>
            </a:r>
            <a:r>
              <a:rPr lang="en-CA" sz="1600" b="1" dirty="0" smtClean="0"/>
              <a:t>)</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solidFill>
                  <a:srgbClr val="00B0F0"/>
                </a:solidFill>
              </a:rPr>
              <a:t>Rights </a:t>
            </a:r>
            <a:r>
              <a:rPr lang="en-CA" sz="1600" b="1" dirty="0">
                <a:solidFill>
                  <a:srgbClr val="00B0F0"/>
                </a:solidFill>
              </a:rPr>
              <a:t>and Responsibilities (Form 1107</a:t>
            </a:r>
            <a:r>
              <a:rPr lang="en-CA" sz="1600" b="1" dirty="0" smtClean="0">
                <a:solidFill>
                  <a:srgbClr val="00B0F0"/>
                </a:solidFill>
              </a:rPr>
              <a:t>)</a:t>
            </a:r>
          </a:p>
          <a:p>
            <a:pPr marL="350838" indent="-350838">
              <a:spcBef>
                <a:spcPts val="0"/>
              </a:spcBef>
              <a:spcAft>
                <a:spcPts val="1200"/>
              </a:spcAft>
              <a:buClr>
                <a:schemeClr val="accent4"/>
              </a:buClr>
              <a:buFont typeface="Courier New" panose="02070309020205020404" pitchFamily="49" charset="0"/>
              <a:buChar char="o"/>
            </a:pPr>
            <a:r>
              <a:rPr lang="en-CA" sz="1600" b="1" dirty="0" smtClean="0">
                <a:solidFill>
                  <a:srgbClr val="00B0F0"/>
                </a:solidFill>
              </a:rPr>
              <a:t>Participation </a:t>
            </a:r>
            <a:r>
              <a:rPr lang="en-CA" sz="1600" b="1" dirty="0">
                <a:solidFill>
                  <a:srgbClr val="00B0F0"/>
                </a:solidFill>
              </a:rPr>
              <a:t>Agreements for all adults of the benefit unit (Form 2845</a:t>
            </a:r>
            <a:r>
              <a:rPr lang="en-CA" sz="1600" b="1" dirty="0" smtClean="0">
                <a:solidFill>
                  <a:srgbClr val="00B0F0"/>
                </a:solidFill>
              </a:rPr>
              <a:t>)</a:t>
            </a:r>
          </a:p>
          <a:p>
            <a:pPr marL="285750" indent="-285750">
              <a:spcBef>
                <a:spcPts val="0"/>
              </a:spcBef>
              <a:spcAft>
                <a:spcPts val="1200"/>
              </a:spcAft>
              <a:buClr>
                <a:schemeClr val="accent4"/>
              </a:buClr>
              <a:buFont typeface="Courier New" panose="02070309020205020404" pitchFamily="49" charset="0"/>
              <a:buChar char="o"/>
            </a:pPr>
            <a:r>
              <a:rPr lang="en-CA" sz="1600" b="1" dirty="0" smtClean="0"/>
              <a:t>Other forms as applicable</a:t>
            </a:r>
            <a:endParaRPr lang="en-CA" sz="1600" b="1" dirty="0"/>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25288</TotalTime>
  <Words>3402</Words>
  <Application>Microsoft Office PowerPoint</Application>
  <PresentationFormat>On-screen Show (4:3)</PresentationFormat>
  <Paragraphs>386</Paragraphs>
  <Slides>51</Slides>
  <Notes>45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Technic</vt:lpstr>
      <vt:lpstr>  INFO SESSION Ganawend'Zoyang “taking care of our own” Social Services Department</vt:lpstr>
      <vt:lpstr>PowerPoint Presentation</vt:lpstr>
      <vt:lpstr>PowerPoint Presentation</vt:lpstr>
      <vt:lpstr>“Ganawend'Zoyang”</vt:lpstr>
      <vt:lpstr>Ontario Works provides two types of assistance:</vt:lpstr>
      <vt:lpstr>Who can apply?</vt:lpstr>
      <vt:lpstr>Steps to Applying for OW</vt:lpstr>
      <vt:lpstr>PowerPoint Presentation</vt:lpstr>
      <vt:lpstr>Mandatory Forms</vt:lpstr>
      <vt:lpstr>Other Forms </vt:lpstr>
      <vt:lpstr>PowerPoint Presentation</vt:lpstr>
      <vt:lpstr>Entitlements to be replaced 1 October 2014</vt:lpstr>
      <vt:lpstr>Pregnancy &amp; Breastfeeding</vt:lpstr>
      <vt:lpstr>Special Diet</vt:lpstr>
      <vt:lpstr>Benefits</vt:lpstr>
      <vt:lpstr>PowerPoint Presentation</vt:lpstr>
      <vt:lpstr>Discretionary Benefits (NEW POLICY) </vt:lpstr>
      <vt:lpstr>FIRST NATION TRANSITIONAL SUPPORT FUND (TSF) Capped 1 April 2013 Replaces the Community Start Up and Maintenance Benefit (CSUMB). </vt:lpstr>
      <vt:lpstr>Overpayments</vt:lpstr>
      <vt:lpstr>PowerPoint Presentation</vt:lpstr>
      <vt:lpstr>Employment Information Sessions</vt:lpstr>
      <vt:lpstr>Eligibility Requirements</vt:lpstr>
      <vt:lpstr>Participation Agreements (PA)</vt:lpstr>
      <vt:lpstr>Exempt from Participation Requirements</vt:lpstr>
      <vt:lpstr>PA’s Offer Three Categories</vt:lpstr>
      <vt:lpstr>Temporary Deferral</vt:lpstr>
      <vt:lpstr>Restrictions on Participation</vt:lpstr>
      <vt:lpstr>PowerPoint Presentation</vt:lpstr>
      <vt:lpstr>Employment Resource Centre Services</vt:lpstr>
      <vt:lpstr>Basic Education</vt:lpstr>
      <vt:lpstr>Literacy Screening Questionnaire (LSQ)</vt:lpstr>
      <vt:lpstr>Job Specific Skills Training</vt:lpstr>
      <vt:lpstr>LEAP: Learning, Earning and Parent &amp; Child Development </vt:lpstr>
      <vt:lpstr>PowerPoint Presentation</vt:lpstr>
      <vt:lpstr>PowerPoint Presentation</vt:lpstr>
      <vt:lpstr>Addiction Referral</vt:lpstr>
      <vt:lpstr>Community Placements</vt:lpstr>
      <vt:lpstr>Guidelines</vt:lpstr>
      <vt:lpstr>PowerPoint Presentation</vt:lpstr>
      <vt:lpstr>Full–Time Employment Benefit (FTEB)</vt:lpstr>
      <vt:lpstr>Employment Related Expenses (ERE)</vt:lpstr>
      <vt:lpstr>PowerPoint Presentation</vt:lpstr>
      <vt:lpstr>PowerPoint Presentation</vt:lpstr>
      <vt:lpstr>Child Care Supports</vt:lpstr>
      <vt:lpstr>PowerPoint Presentation</vt:lpstr>
      <vt:lpstr>Ineligibility for Non-Compliance</vt:lpstr>
      <vt:lpstr>Reduction of assistance</vt:lpstr>
      <vt:lpstr>Reasonableness Test</vt:lpstr>
      <vt:lpstr>Reinstatement of Eligibility</vt:lpstr>
      <vt:lpstr>Friends of Social Services Department</vt:lpstr>
      <vt:lpstr>Ganawend'Zoyang “taking care of our own” Social Services Department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Rock Indian Band</dc:title>
  <dc:creator>Denise Bouchard</dc:creator>
  <cp:lastModifiedBy>Denise Bouchard</cp:lastModifiedBy>
  <cp:revision>198</cp:revision>
  <dcterms:created xsi:type="dcterms:W3CDTF">2012-07-25T13:19:09Z</dcterms:created>
  <dcterms:modified xsi:type="dcterms:W3CDTF">2014-09-26T19:46:41Z</dcterms:modified>
</cp:coreProperties>
</file>